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3012" y="-4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4619" y="2540"/>
            <a:ext cx="1366520" cy="10688320"/>
          </a:xfrm>
          <a:custGeom>
            <a:avLst/>
            <a:gdLst/>
            <a:ahLst/>
            <a:cxnLst/>
            <a:rect l="l" t="t" r="r" b="b"/>
            <a:pathLst>
              <a:path w="1366520" h="10688320">
                <a:moveTo>
                  <a:pt x="1366266" y="0"/>
                </a:moveTo>
                <a:lnTo>
                  <a:pt x="1139063" y="0"/>
                </a:lnTo>
                <a:lnTo>
                  <a:pt x="0" y="10687986"/>
                </a:lnTo>
                <a:lnTo>
                  <a:pt x="23799" y="10687986"/>
                </a:lnTo>
                <a:lnTo>
                  <a:pt x="13662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540" y="2540"/>
            <a:ext cx="1270000" cy="10688320"/>
          </a:xfrm>
          <a:custGeom>
            <a:avLst/>
            <a:gdLst/>
            <a:ahLst/>
            <a:cxnLst/>
            <a:rect l="l" t="t" r="r" b="b"/>
            <a:pathLst>
              <a:path w="1270000" h="10688320">
                <a:moveTo>
                  <a:pt x="1269492" y="0"/>
                </a:moveTo>
                <a:lnTo>
                  <a:pt x="0" y="0"/>
                </a:lnTo>
                <a:lnTo>
                  <a:pt x="0" y="10687986"/>
                </a:lnTo>
                <a:lnTo>
                  <a:pt x="131572" y="10687986"/>
                </a:lnTo>
                <a:lnTo>
                  <a:pt x="1269492" y="0"/>
                </a:lnTo>
                <a:close/>
              </a:path>
            </a:pathLst>
          </a:custGeom>
          <a:solidFill>
            <a:srgbClr val="DF28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420360" y="401370"/>
            <a:ext cx="1805939" cy="492759"/>
          </a:xfrm>
          <a:custGeom>
            <a:avLst/>
            <a:gdLst/>
            <a:ahLst/>
            <a:cxnLst/>
            <a:rect l="l" t="t" r="r" b="b"/>
            <a:pathLst>
              <a:path w="1805940" h="492759">
                <a:moveTo>
                  <a:pt x="1805432" y="0"/>
                </a:moveTo>
                <a:lnTo>
                  <a:pt x="1755775" y="0"/>
                </a:lnTo>
                <a:lnTo>
                  <a:pt x="1755775" y="437464"/>
                </a:lnTo>
                <a:lnTo>
                  <a:pt x="112649" y="437464"/>
                </a:lnTo>
                <a:lnTo>
                  <a:pt x="112649" y="433781"/>
                </a:lnTo>
                <a:lnTo>
                  <a:pt x="0" y="465023"/>
                </a:lnTo>
                <a:lnTo>
                  <a:pt x="1805432" y="492582"/>
                </a:lnTo>
                <a:lnTo>
                  <a:pt x="1805432" y="437464"/>
                </a:lnTo>
                <a:lnTo>
                  <a:pt x="18054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532119" y="401320"/>
            <a:ext cx="1643380" cy="439420"/>
          </a:xfrm>
          <a:custGeom>
            <a:avLst/>
            <a:gdLst/>
            <a:ahLst/>
            <a:cxnLst/>
            <a:rect l="l" t="t" r="r" b="b"/>
            <a:pathLst>
              <a:path w="1643379" h="439419">
                <a:moveTo>
                  <a:pt x="1643252" y="0"/>
                </a:moveTo>
                <a:lnTo>
                  <a:pt x="145541" y="0"/>
                </a:lnTo>
                <a:lnTo>
                  <a:pt x="0" y="130301"/>
                </a:lnTo>
                <a:lnTo>
                  <a:pt x="0" y="439293"/>
                </a:lnTo>
                <a:lnTo>
                  <a:pt x="1643252" y="439293"/>
                </a:lnTo>
                <a:lnTo>
                  <a:pt x="1643252" y="0"/>
                </a:lnTo>
                <a:close/>
              </a:path>
            </a:pathLst>
          </a:custGeom>
          <a:solidFill>
            <a:srgbClr val="DF282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75260" y="215900"/>
            <a:ext cx="614680" cy="2458720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1412239" y="914400"/>
            <a:ext cx="6035040" cy="259079"/>
          </a:xfrm>
          <a:custGeom>
            <a:avLst/>
            <a:gdLst/>
            <a:ahLst/>
            <a:cxnLst/>
            <a:rect l="l" t="t" r="r" b="b"/>
            <a:pathLst>
              <a:path w="6035040" h="259080">
                <a:moveTo>
                  <a:pt x="6035040" y="0"/>
                </a:moveTo>
                <a:lnTo>
                  <a:pt x="0" y="0"/>
                </a:lnTo>
                <a:lnTo>
                  <a:pt x="0" y="259079"/>
                </a:lnTo>
                <a:lnTo>
                  <a:pt x="6035040" y="259079"/>
                </a:lnTo>
                <a:lnTo>
                  <a:pt x="60350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171176" y="1949838"/>
            <a:ext cx="1751853" cy="471346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6"/>
            <a:ext cx="680085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94738" y="541273"/>
            <a:ext cx="379476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Arial"/>
                <a:cs typeface="Arial"/>
              </a:rPr>
              <a:t>TALABARTE DE SEGURANÇA DUPLO EM CORDA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23488" y="8027236"/>
            <a:ext cx="937260" cy="26670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295653" y="7769225"/>
            <a:ext cx="1593596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241300" algn="l"/>
              </a:tabLst>
            </a:pPr>
            <a:r>
              <a:rPr sz="900" dirty="0">
                <a:latin typeface="Arial MT"/>
                <a:cs typeface="Arial MT"/>
              </a:rPr>
              <a:t>EN355:2002</a:t>
            </a:r>
          </a:p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300" algn="l"/>
              </a:tabLst>
            </a:pPr>
            <a:r>
              <a:rPr sz="900" dirty="0">
                <a:latin typeface="Arial MT"/>
                <a:cs typeface="Arial MT"/>
              </a:rPr>
              <a:t>ENISO 15025:2002</a:t>
            </a:r>
          </a:p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300" algn="l"/>
              </a:tabLst>
            </a:pPr>
            <a:r>
              <a:rPr sz="900" dirty="0">
                <a:latin typeface="Arial MT"/>
                <a:cs typeface="Arial MT"/>
              </a:rPr>
              <a:t>ENISO 9150:1988</a:t>
            </a:r>
          </a:p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300" algn="l"/>
              </a:tabLst>
            </a:pPr>
            <a:r>
              <a:rPr sz="900" dirty="0">
                <a:latin typeface="Arial MT"/>
                <a:cs typeface="Arial MT"/>
              </a:rPr>
              <a:t>ABNT</a:t>
            </a:r>
            <a:r>
              <a:rPr lang="pt-BR" sz="900" dirty="0">
                <a:latin typeface="Arial MT"/>
                <a:cs typeface="Arial MT"/>
              </a:rPr>
              <a:t> </a:t>
            </a:r>
            <a:r>
              <a:rPr sz="900" dirty="0">
                <a:latin typeface="Arial MT"/>
                <a:cs typeface="Arial MT"/>
              </a:rPr>
              <a:t>NBR15834:2020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1493519" y="1531619"/>
            <a:ext cx="2844800" cy="342900"/>
            <a:chOff x="1493519" y="1531619"/>
            <a:chExt cx="2844800" cy="342900"/>
          </a:xfrm>
        </p:grpSpPr>
        <p:sp>
          <p:nvSpPr>
            <p:cNvPr id="6" name="object 6"/>
            <p:cNvSpPr/>
            <p:nvPr/>
          </p:nvSpPr>
          <p:spPr>
            <a:xfrm>
              <a:off x="1493519" y="1534159"/>
              <a:ext cx="2844800" cy="340360"/>
            </a:xfrm>
            <a:custGeom>
              <a:avLst/>
              <a:gdLst/>
              <a:ahLst/>
              <a:cxnLst/>
              <a:rect l="l" t="t" r="r" b="b"/>
              <a:pathLst>
                <a:path w="2844800" h="340360">
                  <a:moveTo>
                    <a:pt x="1689735" y="0"/>
                  </a:moveTo>
                  <a:lnTo>
                    <a:pt x="17526" y="0"/>
                  </a:lnTo>
                  <a:lnTo>
                    <a:pt x="0" y="340233"/>
                  </a:lnTo>
                  <a:lnTo>
                    <a:pt x="2844546" y="307340"/>
                  </a:lnTo>
                  <a:lnTo>
                    <a:pt x="1755521" y="278638"/>
                  </a:lnTo>
                  <a:lnTo>
                    <a:pt x="1762759" y="127635"/>
                  </a:lnTo>
                  <a:lnTo>
                    <a:pt x="168973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549399" y="1531619"/>
              <a:ext cx="2331085" cy="314325"/>
            </a:xfrm>
            <a:custGeom>
              <a:avLst/>
              <a:gdLst/>
              <a:ahLst/>
              <a:cxnLst/>
              <a:rect l="l" t="t" r="r" b="b"/>
              <a:pathLst>
                <a:path w="2331085" h="314325">
                  <a:moveTo>
                    <a:pt x="2226310" y="0"/>
                  </a:moveTo>
                  <a:lnTo>
                    <a:pt x="22352" y="0"/>
                  </a:lnTo>
                  <a:lnTo>
                    <a:pt x="0" y="314198"/>
                  </a:lnTo>
                  <a:lnTo>
                    <a:pt x="2316988" y="311784"/>
                  </a:lnTo>
                  <a:lnTo>
                    <a:pt x="2330958" y="124459"/>
                  </a:lnTo>
                  <a:lnTo>
                    <a:pt x="2226310" y="0"/>
                  </a:lnTo>
                  <a:close/>
                </a:path>
              </a:pathLst>
            </a:custGeom>
            <a:solidFill>
              <a:srgbClr val="DF28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582419" y="1507490"/>
            <a:ext cx="211836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Característica do produto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27956" y="5422900"/>
            <a:ext cx="251460" cy="180339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1362710" y="1070673"/>
            <a:ext cx="619379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latin typeface="Arial"/>
                <a:cs typeface="Arial"/>
              </a:rPr>
              <a:t>Talabarte de segurança duplo (“Y” 55 mm) confeccionado em Corda Kernmantle com absorvedor de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pt-BR" sz="1000" b="1" dirty="0">
                <a:latin typeface="Arial"/>
                <a:cs typeface="Arial"/>
              </a:rPr>
              <a:t>Energia</a:t>
            </a:r>
            <a:r>
              <a:rPr sz="1000" b="1" dirty="0">
                <a:latin typeface="Arial"/>
                <a:cs typeface="Arial"/>
              </a:rPr>
              <a:t>.</a:t>
            </a:r>
            <a:endParaRPr sz="1000" dirty="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181100" y="4813300"/>
            <a:ext cx="2844800" cy="342900"/>
            <a:chOff x="1181100" y="4813300"/>
            <a:chExt cx="2844800" cy="342900"/>
          </a:xfrm>
        </p:grpSpPr>
        <p:sp>
          <p:nvSpPr>
            <p:cNvPr id="12" name="object 12"/>
            <p:cNvSpPr/>
            <p:nvPr/>
          </p:nvSpPr>
          <p:spPr>
            <a:xfrm>
              <a:off x="1181100" y="4813300"/>
              <a:ext cx="2844800" cy="342900"/>
            </a:xfrm>
            <a:custGeom>
              <a:avLst/>
              <a:gdLst/>
              <a:ahLst/>
              <a:cxnLst/>
              <a:rect l="l" t="t" r="r" b="b"/>
              <a:pathLst>
                <a:path w="2844800" h="342900">
                  <a:moveTo>
                    <a:pt x="1689735" y="0"/>
                  </a:moveTo>
                  <a:lnTo>
                    <a:pt x="17564" y="0"/>
                  </a:lnTo>
                  <a:lnTo>
                    <a:pt x="0" y="342773"/>
                  </a:lnTo>
                  <a:lnTo>
                    <a:pt x="2844546" y="309625"/>
                  </a:lnTo>
                  <a:lnTo>
                    <a:pt x="1755520" y="280797"/>
                  </a:lnTo>
                  <a:lnTo>
                    <a:pt x="1762760" y="128524"/>
                  </a:lnTo>
                  <a:lnTo>
                    <a:pt x="168973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236980" y="4813300"/>
              <a:ext cx="1772920" cy="314325"/>
            </a:xfrm>
            <a:custGeom>
              <a:avLst/>
              <a:gdLst/>
              <a:ahLst/>
              <a:cxnLst/>
              <a:rect l="l" t="t" r="r" b="b"/>
              <a:pathLst>
                <a:path w="1772920" h="314325">
                  <a:moveTo>
                    <a:pt x="1692783" y="0"/>
                  </a:moveTo>
                  <a:lnTo>
                    <a:pt x="16979" y="0"/>
                  </a:lnTo>
                  <a:lnTo>
                    <a:pt x="0" y="314198"/>
                  </a:lnTo>
                  <a:lnTo>
                    <a:pt x="1761744" y="311785"/>
                  </a:lnTo>
                  <a:lnTo>
                    <a:pt x="1772412" y="124460"/>
                  </a:lnTo>
                  <a:lnTo>
                    <a:pt x="1692783" y="0"/>
                  </a:lnTo>
                  <a:close/>
                </a:path>
              </a:pathLst>
            </a:custGeom>
            <a:solidFill>
              <a:srgbClr val="DF28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277619" y="4812029"/>
            <a:ext cx="161163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Orientações de uso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272539" y="3594100"/>
            <a:ext cx="2844800" cy="342900"/>
            <a:chOff x="1272539" y="3594100"/>
            <a:chExt cx="2844800" cy="342900"/>
          </a:xfrm>
        </p:grpSpPr>
        <p:sp>
          <p:nvSpPr>
            <p:cNvPr id="16" name="object 16"/>
            <p:cNvSpPr/>
            <p:nvPr/>
          </p:nvSpPr>
          <p:spPr>
            <a:xfrm>
              <a:off x="1272539" y="3594100"/>
              <a:ext cx="2844800" cy="342900"/>
            </a:xfrm>
            <a:custGeom>
              <a:avLst/>
              <a:gdLst/>
              <a:ahLst/>
              <a:cxnLst/>
              <a:rect l="l" t="t" r="r" b="b"/>
              <a:pathLst>
                <a:path w="2844800" h="342900">
                  <a:moveTo>
                    <a:pt x="1689735" y="0"/>
                  </a:moveTo>
                  <a:lnTo>
                    <a:pt x="17525" y="0"/>
                  </a:lnTo>
                  <a:lnTo>
                    <a:pt x="0" y="342773"/>
                  </a:lnTo>
                  <a:lnTo>
                    <a:pt x="2844546" y="309625"/>
                  </a:lnTo>
                  <a:lnTo>
                    <a:pt x="1755521" y="280797"/>
                  </a:lnTo>
                  <a:lnTo>
                    <a:pt x="1762760" y="128524"/>
                  </a:lnTo>
                  <a:lnTo>
                    <a:pt x="168973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328419" y="3594100"/>
              <a:ext cx="2300605" cy="314325"/>
            </a:xfrm>
            <a:custGeom>
              <a:avLst/>
              <a:gdLst/>
              <a:ahLst/>
              <a:cxnLst/>
              <a:rect l="l" t="t" r="r" b="b"/>
              <a:pathLst>
                <a:path w="2300604" h="314325">
                  <a:moveTo>
                    <a:pt x="2197100" y="0"/>
                  </a:moveTo>
                  <a:lnTo>
                    <a:pt x="21971" y="0"/>
                  </a:lnTo>
                  <a:lnTo>
                    <a:pt x="0" y="314198"/>
                  </a:lnTo>
                  <a:lnTo>
                    <a:pt x="2286762" y="311784"/>
                  </a:lnTo>
                  <a:lnTo>
                    <a:pt x="2300478" y="124459"/>
                  </a:lnTo>
                  <a:lnTo>
                    <a:pt x="2197100" y="0"/>
                  </a:lnTo>
                  <a:close/>
                </a:path>
              </a:pathLst>
            </a:custGeom>
            <a:solidFill>
              <a:srgbClr val="DF28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1362710" y="3569716"/>
            <a:ext cx="2012314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Componentes metálicos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977900" y="7259319"/>
            <a:ext cx="2844800" cy="342900"/>
            <a:chOff x="977900" y="7259319"/>
            <a:chExt cx="2844800" cy="342900"/>
          </a:xfrm>
        </p:grpSpPr>
        <p:sp>
          <p:nvSpPr>
            <p:cNvPr id="20" name="object 20"/>
            <p:cNvSpPr/>
            <p:nvPr/>
          </p:nvSpPr>
          <p:spPr>
            <a:xfrm>
              <a:off x="977900" y="7261859"/>
              <a:ext cx="2844800" cy="340360"/>
            </a:xfrm>
            <a:custGeom>
              <a:avLst/>
              <a:gdLst/>
              <a:ahLst/>
              <a:cxnLst/>
              <a:rect l="l" t="t" r="r" b="b"/>
              <a:pathLst>
                <a:path w="2844800" h="340359">
                  <a:moveTo>
                    <a:pt x="1689735" y="0"/>
                  </a:moveTo>
                  <a:lnTo>
                    <a:pt x="17564" y="0"/>
                  </a:lnTo>
                  <a:lnTo>
                    <a:pt x="0" y="340233"/>
                  </a:lnTo>
                  <a:lnTo>
                    <a:pt x="2844546" y="307340"/>
                  </a:lnTo>
                  <a:lnTo>
                    <a:pt x="1755520" y="278638"/>
                  </a:lnTo>
                  <a:lnTo>
                    <a:pt x="1762760" y="127635"/>
                  </a:lnTo>
                  <a:lnTo>
                    <a:pt x="168973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33780" y="7259319"/>
              <a:ext cx="2168525" cy="314325"/>
            </a:xfrm>
            <a:custGeom>
              <a:avLst/>
              <a:gdLst/>
              <a:ahLst/>
              <a:cxnLst/>
              <a:rect l="l" t="t" r="r" b="b"/>
              <a:pathLst>
                <a:path w="2168525" h="314325">
                  <a:moveTo>
                    <a:pt x="2071115" y="0"/>
                  </a:moveTo>
                  <a:lnTo>
                    <a:pt x="20764" y="0"/>
                  </a:lnTo>
                  <a:lnTo>
                    <a:pt x="0" y="314197"/>
                  </a:lnTo>
                  <a:lnTo>
                    <a:pt x="2155444" y="311784"/>
                  </a:lnTo>
                  <a:lnTo>
                    <a:pt x="2168525" y="124459"/>
                  </a:lnTo>
                  <a:lnTo>
                    <a:pt x="2071115" y="0"/>
                  </a:lnTo>
                  <a:close/>
                </a:path>
              </a:pathLst>
            </a:custGeom>
            <a:solidFill>
              <a:srgbClr val="DF28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1434211" y="2001266"/>
            <a:ext cx="3419475" cy="16158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34290" indent="-228600">
              <a:lnSpc>
                <a:spcPct val="100000"/>
              </a:lnSpc>
              <a:spcBef>
                <a:spcPts val="100"/>
              </a:spcBef>
              <a:buSzPct val="110000"/>
              <a:buFont typeface="Symbol"/>
              <a:buChar char=""/>
              <a:tabLst>
                <a:tab pos="241300" algn="l"/>
              </a:tabLst>
            </a:pPr>
            <a:r>
              <a:rPr sz="1000" dirty="0" err="1">
                <a:latin typeface="Arial MT"/>
                <a:cs typeface="Arial MT"/>
              </a:rPr>
              <a:t>Confeccionado</a:t>
            </a:r>
            <a:r>
              <a:rPr lang="pt-BR" sz="1000" dirty="0">
                <a:latin typeface="Arial MT"/>
                <a:cs typeface="Arial MT"/>
              </a:rPr>
              <a:t> </a:t>
            </a:r>
            <a:r>
              <a:rPr sz="1000" dirty="0" err="1">
                <a:latin typeface="Arial MT"/>
                <a:cs typeface="Arial MT"/>
              </a:rPr>
              <a:t>em</a:t>
            </a:r>
            <a:r>
              <a:rPr sz="1000" dirty="0">
                <a:latin typeface="Arial MT"/>
                <a:cs typeface="Arial MT"/>
              </a:rPr>
              <a:t> cordade 12 mm </a:t>
            </a:r>
            <a:r>
              <a:rPr sz="1000" dirty="0" err="1">
                <a:latin typeface="Arial MT"/>
                <a:cs typeface="Arial MT"/>
              </a:rPr>
              <a:t>Kernmantlecom</a:t>
            </a:r>
            <a:r>
              <a:rPr sz="1000" dirty="0">
                <a:latin typeface="Arial MT"/>
                <a:cs typeface="Arial MT"/>
              </a:rPr>
              <a:t> carga</a:t>
            </a:r>
            <a:r>
              <a:rPr lang="pt-BR" sz="1000" dirty="0">
                <a:latin typeface="Arial MT"/>
                <a:cs typeface="Arial MT"/>
              </a:rPr>
              <a:t> </a:t>
            </a:r>
            <a:r>
              <a:rPr sz="1000" dirty="0" err="1">
                <a:latin typeface="Arial MT"/>
                <a:cs typeface="Arial MT"/>
              </a:rPr>
              <a:t>mínima</a:t>
            </a:r>
            <a:r>
              <a:rPr sz="1000" dirty="0">
                <a:latin typeface="Arial MT"/>
                <a:cs typeface="Arial MT"/>
              </a:rPr>
              <a:t> de ruptura de 25 KN.</a:t>
            </a:r>
          </a:p>
          <a:p>
            <a:pPr marL="241300" marR="45085" indent="-228600">
              <a:lnSpc>
                <a:spcPct val="100000"/>
              </a:lnSpc>
              <a:spcBef>
                <a:spcPts val="100"/>
              </a:spcBef>
              <a:buSzPct val="110000"/>
              <a:buFont typeface="Symbol"/>
              <a:buChar char=""/>
              <a:tabLst>
                <a:tab pos="241300" algn="l"/>
              </a:tabLst>
            </a:pPr>
            <a:r>
              <a:rPr sz="1000" dirty="0">
                <a:latin typeface="Arial MT"/>
                <a:cs typeface="Arial MT"/>
              </a:rPr>
              <a:t>Corda com extremidades costuradase coberta com capa protetora de polietileno</a:t>
            </a:r>
          </a:p>
          <a:p>
            <a:pPr marL="240665" indent="-227965">
              <a:lnSpc>
                <a:spcPct val="100000"/>
              </a:lnSpc>
              <a:spcBef>
                <a:spcPts val="100"/>
              </a:spcBef>
              <a:buSzPct val="110000"/>
              <a:buFont typeface="Symbol"/>
              <a:buChar char=""/>
              <a:tabLst>
                <a:tab pos="240665" algn="l"/>
              </a:tabLst>
            </a:pPr>
            <a:r>
              <a:rPr sz="1000" dirty="0">
                <a:latin typeface="Arial MT"/>
                <a:cs typeface="Arial MT"/>
              </a:rPr>
              <a:t>Dedais </a:t>
            </a:r>
            <a:r>
              <a:rPr sz="1000" dirty="0" err="1">
                <a:latin typeface="Arial MT"/>
                <a:cs typeface="Arial MT"/>
              </a:rPr>
              <a:t>resistentes</a:t>
            </a:r>
            <a:r>
              <a:rPr sz="1000" dirty="0">
                <a:latin typeface="Arial MT"/>
                <a:cs typeface="Arial MT"/>
              </a:rPr>
              <a:t> a</a:t>
            </a:r>
            <a:r>
              <a:rPr lang="pt-BR" sz="1000" dirty="0">
                <a:latin typeface="Arial MT"/>
                <a:cs typeface="Arial MT"/>
              </a:rPr>
              <a:t> </a:t>
            </a:r>
            <a:r>
              <a:rPr sz="1000" dirty="0" err="1">
                <a:latin typeface="Arial MT"/>
                <a:cs typeface="Arial MT"/>
              </a:rPr>
              <a:t>abrasão</a:t>
            </a:r>
            <a:r>
              <a:rPr sz="1000" dirty="0">
                <a:latin typeface="Arial MT"/>
                <a:cs typeface="Arial MT"/>
              </a:rPr>
              <a:t> </a:t>
            </a:r>
            <a:r>
              <a:rPr sz="1000" dirty="0" err="1">
                <a:latin typeface="Arial MT"/>
                <a:cs typeface="Arial MT"/>
              </a:rPr>
              <a:t>nas</a:t>
            </a:r>
            <a:r>
              <a:rPr lang="pt-BR" sz="1000" dirty="0">
                <a:latin typeface="Arial MT"/>
                <a:cs typeface="Arial MT"/>
              </a:rPr>
              <a:t> </a:t>
            </a:r>
            <a:r>
              <a:rPr sz="1000" dirty="0" err="1">
                <a:latin typeface="Arial MT"/>
                <a:cs typeface="Arial MT"/>
              </a:rPr>
              <a:t>alças</a:t>
            </a:r>
            <a:r>
              <a:rPr sz="1000" dirty="0">
                <a:latin typeface="Arial MT"/>
                <a:cs typeface="Arial MT"/>
              </a:rPr>
              <a:t>.</a:t>
            </a:r>
          </a:p>
          <a:p>
            <a:pPr marL="241300" marR="5080" indent="-228600">
              <a:lnSpc>
                <a:spcPct val="100000"/>
              </a:lnSpc>
              <a:spcBef>
                <a:spcPts val="100"/>
              </a:spcBef>
              <a:buSzPct val="110000"/>
              <a:buFont typeface="Symbol"/>
              <a:buChar char=""/>
              <a:tabLst>
                <a:tab pos="241300" algn="l"/>
              </a:tabLst>
            </a:pPr>
            <a:r>
              <a:rPr sz="1000" dirty="0" err="1">
                <a:latin typeface="Arial MT"/>
                <a:cs typeface="Arial MT"/>
              </a:rPr>
              <a:t>Conector</a:t>
            </a:r>
            <a:r>
              <a:rPr lang="pt-BR" sz="1000" dirty="0">
                <a:latin typeface="Arial MT"/>
                <a:cs typeface="Arial MT"/>
              </a:rPr>
              <a:t> </a:t>
            </a:r>
            <a:r>
              <a:rPr sz="1000" dirty="0" err="1">
                <a:latin typeface="Arial MT"/>
                <a:cs typeface="Arial MT"/>
              </a:rPr>
              <a:t>classe</a:t>
            </a:r>
            <a:r>
              <a:rPr sz="1000" dirty="0">
                <a:latin typeface="Arial MT"/>
                <a:cs typeface="Arial MT"/>
              </a:rPr>
              <a:t> Ae </a:t>
            </a:r>
            <a:r>
              <a:rPr sz="1000" dirty="0" err="1">
                <a:latin typeface="Arial MT"/>
                <a:cs typeface="Arial MT"/>
              </a:rPr>
              <a:t>conector</a:t>
            </a:r>
            <a:r>
              <a:rPr lang="pt-BR" sz="1000" dirty="0">
                <a:latin typeface="Arial MT"/>
                <a:cs typeface="Arial MT"/>
              </a:rPr>
              <a:t> </a:t>
            </a:r>
            <a:r>
              <a:rPr sz="1000" dirty="0" err="1">
                <a:latin typeface="Arial MT"/>
                <a:cs typeface="Arial MT"/>
              </a:rPr>
              <a:t>classe</a:t>
            </a:r>
            <a:r>
              <a:rPr sz="1000" dirty="0">
                <a:latin typeface="Arial MT"/>
                <a:cs typeface="Arial MT"/>
              </a:rPr>
              <a:t> T conforme ABNT 15837:2020 nas extremidades</a:t>
            </a:r>
          </a:p>
          <a:p>
            <a:pPr marL="240665" indent="-227965">
              <a:lnSpc>
                <a:spcPct val="100000"/>
              </a:lnSpc>
              <a:spcBef>
                <a:spcPts val="100"/>
              </a:spcBef>
              <a:buSzPct val="110000"/>
              <a:buFont typeface="Symbol"/>
              <a:buChar char=""/>
              <a:tabLst>
                <a:tab pos="240665" algn="l"/>
              </a:tabLst>
            </a:pPr>
            <a:r>
              <a:rPr sz="1000" dirty="0">
                <a:latin typeface="Arial MT"/>
                <a:cs typeface="Arial MT"/>
              </a:rPr>
              <a:t>Comprimento total do talabarte sem acionamento do ABS 1.</a:t>
            </a:r>
            <a:r>
              <a:rPr lang="pt-BR" sz="1000" dirty="0">
                <a:latin typeface="Arial MT"/>
                <a:cs typeface="Arial MT"/>
              </a:rPr>
              <a:t>6</a:t>
            </a:r>
            <a:r>
              <a:rPr sz="1000" dirty="0">
                <a:latin typeface="Arial MT"/>
                <a:cs typeface="Arial MT"/>
              </a:rPr>
              <a:t> m.</a:t>
            </a:r>
          </a:p>
          <a:p>
            <a:pPr marL="240665" indent="-227965">
              <a:lnSpc>
                <a:spcPct val="100000"/>
              </a:lnSpc>
              <a:spcBef>
                <a:spcPts val="100"/>
              </a:spcBef>
              <a:buSzPct val="110000"/>
              <a:buFont typeface="Symbol"/>
              <a:buChar char=""/>
              <a:tabLst>
                <a:tab pos="240665" algn="l"/>
              </a:tabLst>
            </a:pPr>
            <a:r>
              <a:rPr sz="1000" dirty="0">
                <a:latin typeface="Arial MT"/>
                <a:cs typeface="Arial MT"/>
              </a:rPr>
              <a:t>Linhadas costuras– poliéster de alta tenacidade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1433449" y="4062348"/>
            <a:ext cx="356400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22225" indent="-229235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241300" algn="l"/>
              </a:tabLst>
            </a:pPr>
            <a:r>
              <a:rPr sz="1000" dirty="0">
                <a:latin typeface="Arial MT"/>
                <a:cs typeface="Arial MT"/>
              </a:rPr>
              <a:t>Conectores: 01 classe T com </a:t>
            </a:r>
            <a:r>
              <a:rPr sz="1000" b="1" dirty="0">
                <a:latin typeface="Arial"/>
                <a:cs typeface="Arial"/>
              </a:rPr>
              <a:t>abertura de 21 +/- 5 mm </a:t>
            </a:r>
            <a:r>
              <a:rPr sz="1000" dirty="0">
                <a:latin typeface="Arial MT"/>
                <a:cs typeface="Arial MT"/>
              </a:rPr>
              <a:t>em </a:t>
            </a:r>
            <a:r>
              <a:rPr sz="1000" dirty="0" err="1">
                <a:latin typeface="Arial MT"/>
                <a:cs typeface="Arial MT"/>
              </a:rPr>
              <a:t>aço</a:t>
            </a:r>
            <a:r>
              <a:rPr sz="1000" dirty="0">
                <a:latin typeface="Arial MT"/>
                <a:cs typeface="Arial MT"/>
              </a:rPr>
              <a:t> </a:t>
            </a:r>
            <a:r>
              <a:rPr sz="1000" dirty="0" err="1">
                <a:latin typeface="Arial MT"/>
                <a:cs typeface="Arial MT"/>
              </a:rPr>
              <a:t>galvanizado</a:t>
            </a:r>
            <a:r>
              <a:rPr lang="pt-BR" sz="100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com carga de ruptura mínima de 23 KN</a:t>
            </a:r>
          </a:p>
          <a:p>
            <a:pPr marL="241300" marR="6985" indent="-229235">
              <a:lnSpc>
                <a:spcPct val="100000"/>
              </a:lnSpc>
              <a:buFont typeface="Symbol"/>
              <a:buChar char=""/>
              <a:tabLst>
                <a:tab pos="241300" algn="l"/>
              </a:tabLst>
            </a:pPr>
            <a:r>
              <a:rPr sz="1000" dirty="0">
                <a:latin typeface="Arial MT"/>
                <a:cs typeface="Arial MT"/>
              </a:rPr>
              <a:t>Conectores: 02 classe A com </a:t>
            </a:r>
            <a:r>
              <a:rPr sz="1000" b="1" dirty="0">
                <a:latin typeface="Arial"/>
                <a:cs typeface="Arial"/>
              </a:rPr>
              <a:t>abertura de 55 +/- 5 mm </a:t>
            </a:r>
            <a:r>
              <a:rPr sz="1000" dirty="0">
                <a:latin typeface="Arial MT"/>
                <a:cs typeface="Arial MT"/>
              </a:rPr>
              <a:t>em alumínio com carga de ruptura mínima de 23 KN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1433449" y="5317109"/>
            <a:ext cx="3106801" cy="984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12700" indent="-229235">
              <a:lnSpc>
                <a:spcPct val="100000"/>
              </a:lnSpc>
              <a:spcBef>
                <a:spcPts val="100"/>
              </a:spcBef>
              <a:buFont typeface="Symbol"/>
              <a:buChar char=""/>
              <a:tabLst>
                <a:tab pos="241300" algn="l"/>
              </a:tabLst>
            </a:pPr>
            <a:r>
              <a:rPr sz="1000" dirty="0">
                <a:latin typeface="Arial MT"/>
                <a:cs typeface="Arial MT"/>
              </a:rPr>
              <a:t>Orientações de uso e limites seguros de operação: conforme manual de instruções do fabricante;</a:t>
            </a:r>
          </a:p>
          <a:p>
            <a:pPr marL="241300" marR="5080" indent="-229235">
              <a:lnSpc>
                <a:spcPct val="110000"/>
              </a:lnSpc>
              <a:buFont typeface="Symbol"/>
              <a:buChar char=""/>
              <a:tabLst>
                <a:tab pos="241300" algn="l"/>
              </a:tabLst>
            </a:pPr>
            <a:r>
              <a:rPr sz="1000" dirty="0">
                <a:latin typeface="Arial MT"/>
                <a:cs typeface="Arial MT"/>
              </a:rPr>
              <a:t>A inspeção, forma de utilizaçãoe limitações de uso devemseguir as normas técnicas vigentese orientações do fabricante conforme manual de instruções.</a:t>
            </a:r>
          </a:p>
        </p:txBody>
      </p:sp>
      <p:grpSp>
        <p:nvGrpSpPr>
          <p:cNvPr id="25" name="object 25"/>
          <p:cNvGrpSpPr/>
          <p:nvPr/>
        </p:nvGrpSpPr>
        <p:grpSpPr>
          <a:xfrm>
            <a:off x="1079500" y="6497320"/>
            <a:ext cx="2844800" cy="342900"/>
            <a:chOff x="1079500" y="6497320"/>
            <a:chExt cx="2844800" cy="342900"/>
          </a:xfrm>
        </p:grpSpPr>
        <p:sp>
          <p:nvSpPr>
            <p:cNvPr id="26" name="object 26"/>
            <p:cNvSpPr/>
            <p:nvPr/>
          </p:nvSpPr>
          <p:spPr>
            <a:xfrm>
              <a:off x="1079500" y="6499860"/>
              <a:ext cx="2844800" cy="340360"/>
            </a:xfrm>
            <a:custGeom>
              <a:avLst/>
              <a:gdLst/>
              <a:ahLst/>
              <a:cxnLst/>
              <a:rect l="l" t="t" r="r" b="b"/>
              <a:pathLst>
                <a:path w="2844800" h="340359">
                  <a:moveTo>
                    <a:pt x="1689735" y="0"/>
                  </a:moveTo>
                  <a:lnTo>
                    <a:pt x="17564" y="0"/>
                  </a:lnTo>
                  <a:lnTo>
                    <a:pt x="0" y="340232"/>
                  </a:lnTo>
                  <a:lnTo>
                    <a:pt x="2844546" y="307339"/>
                  </a:lnTo>
                  <a:lnTo>
                    <a:pt x="1755520" y="278638"/>
                  </a:lnTo>
                  <a:lnTo>
                    <a:pt x="1762760" y="127635"/>
                  </a:lnTo>
                  <a:lnTo>
                    <a:pt x="168973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135380" y="6497320"/>
              <a:ext cx="2453005" cy="314325"/>
            </a:xfrm>
            <a:custGeom>
              <a:avLst/>
              <a:gdLst/>
              <a:ahLst/>
              <a:cxnLst/>
              <a:rect l="l" t="t" r="r" b="b"/>
              <a:pathLst>
                <a:path w="2453004" h="314325">
                  <a:moveTo>
                    <a:pt x="2342642" y="0"/>
                  </a:moveTo>
                  <a:lnTo>
                    <a:pt x="23494" y="0"/>
                  </a:lnTo>
                  <a:lnTo>
                    <a:pt x="0" y="314197"/>
                  </a:lnTo>
                  <a:lnTo>
                    <a:pt x="2438146" y="311784"/>
                  </a:lnTo>
                  <a:lnTo>
                    <a:pt x="2452878" y="124459"/>
                  </a:lnTo>
                  <a:lnTo>
                    <a:pt x="2342642" y="0"/>
                  </a:lnTo>
                  <a:close/>
                </a:path>
              </a:pathLst>
            </a:custGeom>
            <a:solidFill>
              <a:srgbClr val="DF28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1022350" y="6497065"/>
            <a:ext cx="2566035" cy="10233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7005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FFFFFF"/>
                </a:solidFill>
                <a:latin typeface="Calibri"/>
                <a:cs typeface="Calibri"/>
              </a:rPr>
              <a:t>Peso</a:t>
            </a:r>
            <a:endParaRPr sz="1600" dirty="0">
              <a:latin typeface="Calibri"/>
              <a:cs typeface="Calibri"/>
            </a:endParaRPr>
          </a:p>
          <a:p>
            <a:pPr marL="718185" indent="-228600">
              <a:lnSpc>
                <a:spcPct val="100000"/>
              </a:lnSpc>
              <a:spcBef>
                <a:spcPts val="1639"/>
              </a:spcBef>
              <a:buFont typeface="Symbol"/>
              <a:buChar char=""/>
              <a:tabLst>
                <a:tab pos="718185" algn="l"/>
              </a:tabLst>
            </a:pPr>
            <a:r>
              <a:rPr sz="1000" dirty="0">
                <a:latin typeface="Arial MT"/>
                <a:cs typeface="Arial MT"/>
              </a:rPr>
              <a:t>1925kg</a:t>
            </a:r>
          </a:p>
          <a:p>
            <a:pPr marL="12700">
              <a:lnSpc>
                <a:spcPct val="100000"/>
              </a:lnSpc>
              <a:spcBef>
                <a:spcPts val="1040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Normas de Referência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835650" y="518426"/>
            <a:ext cx="158115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1400" dirty="0">
                <a:solidFill>
                  <a:srgbClr val="FFFFFF"/>
                </a:solidFill>
                <a:latin typeface="Roboto"/>
                <a:cs typeface="Roboto"/>
              </a:rPr>
              <a:t>TAL3</a:t>
            </a:r>
            <a:r>
              <a:rPr sz="1400" dirty="0">
                <a:solidFill>
                  <a:srgbClr val="FFFFFF"/>
                </a:solidFill>
                <a:latin typeface="Roboto"/>
                <a:cs typeface="Roboto"/>
              </a:rPr>
              <a:t>02201KS</a:t>
            </a:r>
            <a:endParaRPr sz="1400" dirty="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</TotalTime>
  <Words>191</Words>
  <Application>Microsoft Office PowerPoint</Application>
  <PresentationFormat>Personalizar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Arial MT</vt:lpstr>
      <vt:lpstr>Calibri</vt:lpstr>
      <vt:lpstr>Roboto</vt:lpstr>
      <vt:lpstr>Symbol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Admin</dc:creator>
  <cp:lastModifiedBy>Marcos Melo de Souza</cp:lastModifiedBy>
  <cp:revision>1</cp:revision>
  <dcterms:created xsi:type="dcterms:W3CDTF">2024-10-18T15:17:33Z</dcterms:created>
  <dcterms:modified xsi:type="dcterms:W3CDTF">2024-10-18T17:18:15Z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2024-05-09T00:00:00Z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2024-10-18T00:00:00Z</vt:filetime>
  </property>
  <property fmtid="{D5CDD505-2E9C-101B-9397-08002B2CF9AE}" pid="5" name="Producer">
    <vt:lpwstr>Microsoft® PowerPoint® para Microsoft 365</vt:lpwstr>
  </property>
</Properties>
</file>