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18" y="-38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419725" y="363219"/>
            <a:ext cx="1804670" cy="492759"/>
          </a:xfrm>
          <a:custGeom>
            <a:avLst/>
            <a:gdLst/>
            <a:ahLst/>
            <a:cxnLst/>
            <a:rect l="l" t="t" r="r" b="b"/>
            <a:pathLst>
              <a:path w="1804670" h="492759">
                <a:moveTo>
                  <a:pt x="1804670" y="0"/>
                </a:moveTo>
                <a:lnTo>
                  <a:pt x="1755013" y="0"/>
                </a:lnTo>
                <a:lnTo>
                  <a:pt x="1755013" y="437515"/>
                </a:lnTo>
                <a:lnTo>
                  <a:pt x="112522" y="437515"/>
                </a:lnTo>
                <a:lnTo>
                  <a:pt x="112522" y="433832"/>
                </a:lnTo>
                <a:lnTo>
                  <a:pt x="0" y="465200"/>
                </a:lnTo>
                <a:lnTo>
                  <a:pt x="1804670" y="492760"/>
                </a:lnTo>
                <a:lnTo>
                  <a:pt x="18046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532246" y="363219"/>
            <a:ext cx="1642745" cy="437515"/>
          </a:xfrm>
          <a:custGeom>
            <a:avLst/>
            <a:gdLst/>
            <a:ahLst/>
            <a:cxnLst/>
            <a:rect l="l" t="t" r="r" b="b"/>
            <a:pathLst>
              <a:path w="1642745" h="437515">
                <a:moveTo>
                  <a:pt x="1642491" y="0"/>
                </a:moveTo>
                <a:lnTo>
                  <a:pt x="145541" y="0"/>
                </a:lnTo>
                <a:lnTo>
                  <a:pt x="0" y="129794"/>
                </a:lnTo>
                <a:lnTo>
                  <a:pt x="0" y="437515"/>
                </a:lnTo>
                <a:lnTo>
                  <a:pt x="1642491" y="437515"/>
                </a:lnTo>
                <a:lnTo>
                  <a:pt x="1642491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29410" y="3523360"/>
            <a:ext cx="2738120" cy="211454"/>
          </a:xfrm>
          <a:custGeom>
            <a:avLst/>
            <a:gdLst/>
            <a:ahLst/>
            <a:cxnLst/>
            <a:rect l="l" t="t" r="r" b="b"/>
            <a:pathLst>
              <a:path w="2738120" h="211454">
                <a:moveTo>
                  <a:pt x="1626489" y="0"/>
                </a:moveTo>
                <a:lnTo>
                  <a:pt x="16890" y="0"/>
                </a:lnTo>
                <a:lnTo>
                  <a:pt x="294" y="207772"/>
                </a:lnTo>
                <a:lnTo>
                  <a:pt x="202" y="208915"/>
                </a:lnTo>
                <a:lnTo>
                  <a:pt x="91" y="210311"/>
                </a:lnTo>
                <a:lnTo>
                  <a:pt x="0" y="211454"/>
                </a:lnTo>
                <a:lnTo>
                  <a:pt x="2738119" y="191007"/>
                </a:lnTo>
                <a:lnTo>
                  <a:pt x="1689735" y="173227"/>
                </a:lnTo>
                <a:lnTo>
                  <a:pt x="1696847" y="79375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83512" y="3523360"/>
            <a:ext cx="1645920" cy="194310"/>
          </a:xfrm>
          <a:custGeom>
            <a:avLst/>
            <a:gdLst/>
            <a:ahLst/>
            <a:cxnLst/>
            <a:rect l="l" t="t" r="r" b="b"/>
            <a:pathLst>
              <a:path w="1645920" h="194310">
                <a:moveTo>
                  <a:pt x="1572514" y="0"/>
                </a:moveTo>
                <a:lnTo>
                  <a:pt x="15748" y="0"/>
                </a:lnTo>
                <a:lnTo>
                  <a:pt x="0" y="193928"/>
                </a:lnTo>
                <a:lnTo>
                  <a:pt x="1635887" y="192404"/>
                </a:lnTo>
                <a:lnTo>
                  <a:pt x="1645792" y="76453"/>
                </a:lnTo>
                <a:lnTo>
                  <a:pt x="1572514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564639" y="4425060"/>
            <a:ext cx="2738120" cy="211454"/>
          </a:xfrm>
          <a:custGeom>
            <a:avLst/>
            <a:gdLst/>
            <a:ahLst/>
            <a:cxnLst/>
            <a:rect l="l" t="t" r="r" b="b"/>
            <a:pathLst>
              <a:path w="2738120" h="211454">
                <a:moveTo>
                  <a:pt x="1626489" y="0"/>
                </a:moveTo>
                <a:lnTo>
                  <a:pt x="16890" y="0"/>
                </a:lnTo>
                <a:lnTo>
                  <a:pt x="0" y="211200"/>
                </a:lnTo>
                <a:lnTo>
                  <a:pt x="2055876" y="196087"/>
                </a:lnTo>
                <a:lnTo>
                  <a:pt x="2569845" y="191897"/>
                </a:lnTo>
                <a:lnTo>
                  <a:pt x="2738120" y="190753"/>
                </a:lnTo>
                <a:lnTo>
                  <a:pt x="1689735" y="172974"/>
                </a:lnTo>
                <a:lnTo>
                  <a:pt x="1696847" y="79121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618741" y="4425060"/>
            <a:ext cx="1645920" cy="193675"/>
          </a:xfrm>
          <a:custGeom>
            <a:avLst/>
            <a:gdLst/>
            <a:ahLst/>
            <a:cxnLst/>
            <a:rect l="l" t="t" r="r" b="b"/>
            <a:pathLst>
              <a:path w="1645920" h="193675">
                <a:moveTo>
                  <a:pt x="1572387" y="0"/>
                </a:moveTo>
                <a:lnTo>
                  <a:pt x="15747" y="0"/>
                </a:lnTo>
                <a:lnTo>
                  <a:pt x="0" y="193675"/>
                </a:lnTo>
                <a:lnTo>
                  <a:pt x="1635887" y="192150"/>
                </a:lnTo>
                <a:lnTo>
                  <a:pt x="1645793" y="76326"/>
                </a:lnTo>
                <a:lnTo>
                  <a:pt x="1572387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65935" y="585850"/>
            <a:ext cx="2846705" cy="212090"/>
          </a:xfrm>
          <a:custGeom>
            <a:avLst/>
            <a:gdLst/>
            <a:ahLst/>
            <a:cxnLst/>
            <a:rect l="l" t="t" r="r" b="b"/>
            <a:pathLst>
              <a:path w="2846704" h="212090">
                <a:moveTo>
                  <a:pt x="93090" y="0"/>
                </a:moveTo>
                <a:lnTo>
                  <a:pt x="28320" y="0"/>
                </a:lnTo>
                <a:lnTo>
                  <a:pt x="0" y="200786"/>
                </a:lnTo>
                <a:lnTo>
                  <a:pt x="0" y="212089"/>
                </a:lnTo>
                <a:lnTo>
                  <a:pt x="42671" y="212089"/>
                </a:lnTo>
                <a:lnTo>
                  <a:pt x="2846704" y="184784"/>
                </a:lnTo>
                <a:lnTo>
                  <a:pt x="2617851" y="163321"/>
                </a:lnTo>
                <a:lnTo>
                  <a:pt x="2614676" y="186181"/>
                </a:lnTo>
                <a:lnTo>
                  <a:pt x="66928" y="186181"/>
                </a:lnTo>
                <a:lnTo>
                  <a:pt x="930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32864" y="585850"/>
            <a:ext cx="2559685" cy="186690"/>
          </a:xfrm>
          <a:custGeom>
            <a:avLst/>
            <a:gdLst/>
            <a:ahLst/>
            <a:cxnLst/>
            <a:rect l="l" t="t" r="r" b="b"/>
            <a:pathLst>
              <a:path w="2559685" h="186690">
                <a:moveTo>
                  <a:pt x="2465324" y="0"/>
                </a:moveTo>
                <a:lnTo>
                  <a:pt x="26162" y="0"/>
                </a:lnTo>
                <a:lnTo>
                  <a:pt x="0" y="186181"/>
                </a:lnTo>
                <a:lnTo>
                  <a:pt x="2547747" y="186181"/>
                </a:lnTo>
                <a:lnTo>
                  <a:pt x="2559304" y="103377"/>
                </a:lnTo>
                <a:lnTo>
                  <a:pt x="2465324" y="0"/>
                </a:lnTo>
                <a:close/>
              </a:path>
            </a:pathLst>
          </a:custGeom>
          <a:solidFill>
            <a:srgbClr val="D41A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616710" y="2781934"/>
            <a:ext cx="2738120" cy="201930"/>
          </a:xfrm>
          <a:custGeom>
            <a:avLst/>
            <a:gdLst/>
            <a:ahLst/>
            <a:cxnLst/>
            <a:rect l="l" t="t" r="r" b="b"/>
            <a:pathLst>
              <a:path w="2738120" h="201930">
                <a:moveTo>
                  <a:pt x="1626489" y="0"/>
                </a:moveTo>
                <a:lnTo>
                  <a:pt x="16890" y="0"/>
                </a:lnTo>
                <a:lnTo>
                  <a:pt x="0" y="201422"/>
                </a:lnTo>
                <a:lnTo>
                  <a:pt x="1713229" y="189483"/>
                </a:lnTo>
                <a:lnTo>
                  <a:pt x="2738119" y="181991"/>
                </a:lnTo>
                <a:lnTo>
                  <a:pt x="1689735" y="164973"/>
                </a:lnTo>
                <a:lnTo>
                  <a:pt x="1696847" y="75565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670812" y="2781934"/>
            <a:ext cx="1645920" cy="184785"/>
          </a:xfrm>
          <a:custGeom>
            <a:avLst/>
            <a:gdLst/>
            <a:ahLst/>
            <a:cxnLst/>
            <a:rect l="l" t="t" r="r" b="b"/>
            <a:pathLst>
              <a:path w="1645920" h="184785">
                <a:moveTo>
                  <a:pt x="1572514" y="0"/>
                </a:moveTo>
                <a:lnTo>
                  <a:pt x="15748" y="0"/>
                </a:lnTo>
                <a:lnTo>
                  <a:pt x="0" y="184657"/>
                </a:lnTo>
                <a:lnTo>
                  <a:pt x="1635887" y="183260"/>
                </a:lnTo>
                <a:lnTo>
                  <a:pt x="1645792" y="72771"/>
                </a:lnTo>
                <a:lnTo>
                  <a:pt x="1572514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29552" y="634"/>
            <a:ext cx="1365885" cy="10688955"/>
          </a:xfrm>
          <a:custGeom>
            <a:avLst/>
            <a:gdLst/>
            <a:ahLst/>
            <a:cxnLst/>
            <a:rect l="l" t="t" r="r" b="b"/>
            <a:pathLst>
              <a:path w="1365885" h="10688955">
                <a:moveTo>
                  <a:pt x="1365872" y="0"/>
                </a:moveTo>
                <a:lnTo>
                  <a:pt x="1139329" y="0"/>
                </a:lnTo>
                <a:lnTo>
                  <a:pt x="0" y="10688955"/>
                </a:lnTo>
                <a:lnTo>
                  <a:pt x="23063" y="10688955"/>
                </a:lnTo>
                <a:lnTo>
                  <a:pt x="1365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03" y="634"/>
            <a:ext cx="1267460" cy="10688955"/>
          </a:xfrm>
          <a:custGeom>
            <a:avLst/>
            <a:gdLst/>
            <a:ahLst/>
            <a:cxnLst/>
            <a:rect l="l" t="t" r="r" b="b"/>
            <a:pathLst>
              <a:path w="1267460" h="10688955">
                <a:moveTo>
                  <a:pt x="1266978" y="0"/>
                </a:moveTo>
                <a:lnTo>
                  <a:pt x="0" y="0"/>
                </a:lnTo>
                <a:lnTo>
                  <a:pt x="0" y="10688955"/>
                </a:lnTo>
                <a:lnTo>
                  <a:pt x="127648" y="10688955"/>
                </a:lnTo>
                <a:lnTo>
                  <a:pt x="1266978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3355" y="179069"/>
            <a:ext cx="614781" cy="2456942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379855" y="3798455"/>
            <a:ext cx="5905500" cy="1176655"/>
          </a:xfrm>
          <a:custGeom>
            <a:avLst/>
            <a:gdLst/>
            <a:ahLst/>
            <a:cxnLst/>
            <a:rect l="l" t="t" r="r" b="b"/>
            <a:pathLst>
              <a:path w="5905500" h="1176654">
                <a:moveTo>
                  <a:pt x="1689087" y="890905"/>
                </a:moveTo>
                <a:lnTo>
                  <a:pt x="91440" y="890905"/>
                </a:lnTo>
                <a:lnTo>
                  <a:pt x="91440" y="1176642"/>
                </a:lnTo>
                <a:lnTo>
                  <a:pt x="1689087" y="1176642"/>
                </a:lnTo>
                <a:lnTo>
                  <a:pt x="1689087" y="890905"/>
                </a:lnTo>
                <a:close/>
              </a:path>
              <a:path w="5905500" h="1176654">
                <a:moveTo>
                  <a:pt x="5905500" y="0"/>
                </a:moveTo>
                <a:lnTo>
                  <a:pt x="0" y="0"/>
                </a:lnTo>
                <a:lnTo>
                  <a:pt x="0" y="539737"/>
                </a:lnTo>
                <a:lnTo>
                  <a:pt x="5905500" y="539737"/>
                </a:lnTo>
                <a:lnTo>
                  <a:pt x="5905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324736" y="9123933"/>
            <a:ext cx="2738755" cy="212090"/>
          </a:xfrm>
          <a:custGeom>
            <a:avLst/>
            <a:gdLst/>
            <a:ahLst/>
            <a:cxnLst/>
            <a:rect l="l" t="t" r="r" b="b"/>
            <a:pathLst>
              <a:path w="2738754" h="212090">
                <a:moveTo>
                  <a:pt x="1626870" y="0"/>
                </a:moveTo>
                <a:lnTo>
                  <a:pt x="16890" y="0"/>
                </a:lnTo>
                <a:lnTo>
                  <a:pt x="293" y="208025"/>
                </a:lnTo>
                <a:lnTo>
                  <a:pt x="202" y="209168"/>
                </a:lnTo>
                <a:lnTo>
                  <a:pt x="91" y="210565"/>
                </a:lnTo>
                <a:lnTo>
                  <a:pt x="0" y="211708"/>
                </a:lnTo>
                <a:lnTo>
                  <a:pt x="2738628" y="191261"/>
                </a:lnTo>
                <a:lnTo>
                  <a:pt x="1690115" y="173481"/>
                </a:lnTo>
                <a:lnTo>
                  <a:pt x="1697101" y="79501"/>
                </a:lnTo>
                <a:lnTo>
                  <a:pt x="16268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378965" y="9123933"/>
            <a:ext cx="1646555" cy="194310"/>
          </a:xfrm>
          <a:custGeom>
            <a:avLst/>
            <a:gdLst/>
            <a:ahLst/>
            <a:cxnLst/>
            <a:rect l="l" t="t" r="r" b="b"/>
            <a:pathLst>
              <a:path w="1646555" h="194309">
                <a:moveTo>
                  <a:pt x="1572641" y="0"/>
                </a:moveTo>
                <a:lnTo>
                  <a:pt x="15621" y="0"/>
                </a:lnTo>
                <a:lnTo>
                  <a:pt x="0" y="194182"/>
                </a:lnTo>
                <a:lnTo>
                  <a:pt x="1636140" y="192658"/>
                </a:lnTo>
                <a:lnTo>
                  <a:pt x="1646047" y="76580"/>
                </a:lnTo>
                <a:lnTo>
                  <a:pt x="1572641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79500" y="9497352"/>
            <a:ext cx="3276600" cy="858519"/>
          </a:xfrm>
          <a:custGeom>
            <a:avLst/>
            <a:gdLst/>
            <a:ahLst/>
            <a:cxnLst/>
            <a:rect l="l" t="t" r="r" b="b"/>
            <a:pathLst>
              <a:path w="3276600" h="858520">
                <a:moveTo>
                  <a:pt x="3276600" y="0"/>
                </a:moveTo>
                <a:lnTo>
                  <a:pt x="0" y="0"/>
                </a:lnTo>
                <a:lnTo>
                  <a:pt x="0" y="858494"/>
                </a:lnTo>
                <a:lnTo>
                  <a:pt x="3276600" y="858494"/>
                </a:lnTo>
                <a:lnTo>
                  <a:pt x="3276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682114" y="1264411"/>
            <a:ext cx="2847340" cy="212090"/>
          </a:xfrm>
          <a:custGeom>
            <a:avLst/>
            <a:gdLst/>
            <a:ahLst/>
            <a:cxnLst/>
            <a:rect l="l" t="t" r="r" b="b"/>
            <a:pathLst>
              <a:path w="2847340" h="212090">
                <a:moveTo>
                  <a:pt x="93091" y="0"/>
                </a:moveTo>
                <a:lnTo>
                  <a:pt x="28321" y="0"/>
                </a:lnTo>
                <a:lnTo>
                  <a:pt x="0" y="200659"/>
                </a:lnTo>
                <a:lnTo>
                  <a:pt x="0" y="211963"/>
                </a:lnTo>
                <a:lnTo>
                  <a:pt x="42672" y="211963"/>
                </a:lnTo>
                <a:lnTo>
                  <a:pt x="2846832" y="184657"/>
                </a:lnTo>
                <a:lnTo>
                  <a:pt x="2617978" y="163195"/>
                </a:lnTo>
                <a:lnTo>
                  <a:pt x="2614803" y="186054"/>
                </a:lnTo>
                <a:lnTo>
                  <a:pt x="66929" y="186054"/>
                </a:lnTo>
                <a:lnTo>
                  <a:pt x="930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749044" y="1264411"/>
            <a:ext cx="2559685" cy="186055"/>
          </a:xfrm>
          <a:custGeom>
            <a:avLst/>
            <a:gdLst/>
            <a:ahLst/>
            <a:cxnLst/>
            <a:rect l="l" t="t" r="r" b="b"/>
            <a:pathLst>
              <a:path w="2559685" h="186055">
                <a:moveTo>
                  <a:pt x="2465451" y="0"/>
                </a:moveTo>
                <a:lnTo>
                  <a:pt x="26162" y="0"/>
                </a:lnTo>
                <a:lnTo>
                  <a:pt x="0" y="186054"/>
                </a:lnTo>
                <a:lnTo>
                  <a:pt x="2547873" y="186054"/>
                </a:lnTo>
                <a:lnTo>
                  <a:pt x="2559431" y="103250"/>
                </a:lnTo>
                <a:lnTo>
                  <a:pt x="2465451" y="0"/>
                </a:lnTo>
                <a:close/>
              </a:path>
            </a:pathLst>
          </a:custGeom>
          <a:solidFill>
            <a:srgbClr val="D41A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379220" y="915047"/>
            <a:ext cx="6080125" cy="2552065"/>
          </a:xfrm>
          <a:custGeom>
            <a:avLst/>
            <a:gdLst/>
            <a:ahLst/>
            <a:cxnLst/>
            <a:rect l="l" t="t" r="r" b="b"/>
            <a:pathLst>
              <a:path w="6080125" h="2552065">
                <a:moveTo>
                  <a:pt x="4168127" y="2164588"/>
                </a:moveTo>
                <a:lnTo>
                  <a:pt x="0" y="2164588"/>
                </a:lnTo>
                <a:lnTo>
                  <a:pt x="0" y="2551925"/>
                </a:lnTo>
                <a:lnTo>
                  <a:pt x="4168127" y="2551925"/>
                </a:lnTo>
                <a:lnTo>
                  <a:pt x="4168127" y="2164588"/>
                </a:lnTo>
                <a:close/>
              </a:path>
              <a:path w="6080125" h="2552065">
                <a:moveTo>
                  <a:pt x="6068060" y="0"/>
                </a:moveTo>
                <a:lnTo>
                  <a:pt x="33020" y="0"/>
                </a:lnTo>
                <a:lnTo>
                  <a:pt x="33020" y="236207"/>
                </a:lnTo>
                <a:lnTo>
                  <a:pt x="6068060" y="236207"/>
                </a:lnTo>
                <a:lnTo>
                  <a:pt x="6068060" y="0"/>
                </a:lnTo>
                <a:close/>
              </a:path>
              <a:path w="6080125" h="2552065">
                <a:moveTo>
                  <a:pt x="6080125" y="579031"/>
                </a:moveTo>
                <a:lnTo>
                  <a:pt x="45085" y="579031"/>
                </a:lnTo>
                <a:lnTo>
                  <a:pt x="45085" y="1760080"/>
                </a:lnTo>
                <a:lnTo>
                  <a:pt x="6080125" y="1760080"/>
                </a:lnTo>
                <a:lnTo>
                  <a:pt x="6080125" y="579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892699" y="9845763"/>
            <a:ext cx="1101328" cy="314635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72412" y="6320667"/>
            <a:ext cx="3244104" cy="1601699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1491614" y="5160263"/>
            <a:ext cx="2738120" cy="211454"/>
          </a:xfrm>
          <a:custGeom>
            <a:avLst/>
            <a:gdLst/>
            <a:ahLst/>
            <a:cxnLst/>
            <a:rect l="l" t="t" r="r" b="b"/>
            <a:pathLst>
              <a:path w="2738120" h="211454">
                <a:moveTo>
                  <a:pt x="1626489" y="0"/>
                </a:moveTo>
                <a:lnTo>
                  <a:pt x="16890" y="0"/>
                </a:lnTo>
                <a:lnTo>
                  <a:pt x="294" y="207518"/>
                </a:lnTo>
                <a:lnTo>
                  <a:pt x="203" y="208661"/>
                </a:lnTo>
                <a:lnTo>
                  <a:pt x="91" y="210058"/>
                </a:lnTo>
                <a:lnTo>
                  <a:pt x="0" y="211200"/>
                </a:lnTo>
                <a:lnTo>
                  <a:pt x="2738120" y="190754"/>
                </a:lnTo>
                <a:lnTo>
                  <a:pt x="1689735" y="172974"/>
                </a:lnTo>
                <a:lnTo>
                  <a:pt x="1696847" y="79248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545717" y="5160263"/>
            <a:ext cx="1645920" cy="193675"/>
          </a:xfrm>
          <a:custGeom>
            <a:avLst/>
            <a:gdLst/>
            <a:ahLst/>
            <a:cxnLst/>
            <a:rect l="l" t="t" r="r" b="b"/>
            <a:pathLst>
              <a:path w="1645920" h="193675">
                <a:moveTo>
                  <a:pt x="1572387" y="0"/>
                </a:moveTo>
                <a:lnTo>
                  <a:pt x="15748" y="0"/>
                </a:lnTo>
                <a:lnTo>
                  <a:pt x="0" y="193675"/>
                </a:lnTo>
                <a:lnTo>
                  <a:pt x="1635887" y="192150"/>
                </a:lnTo>
                <a:lnTo>
                  <a:pt x="1645793" y="76326"/>
                </a:lnTo>
                <a:lnTo>
                  <a:pt x="1572387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5651" y="156463"/>
            <a:ext cx="252399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Calibri"/>
                <a:cs typeface="Calibri"/>
              </a:rPr>
              <a:t>Talabarte de Segurança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3222" y="580135"/>
            <a:ext cx="202742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Descrição do Produto.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92546" y="478027"/>
            <a:ext cx="99821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TAL301141KS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385" y="834842"/>
            <a:ext cx="5443855" cy="1785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Talabarte de segurança modelo Essential Y com absorvedor de energia confeccionado em FITA tubular e conetores em aço.</a:t>
            </a:r>
          </a:p>
          <a:p>
            <a:pPr>
              <a:lnSpc>
                <a:spcPct val="100000"/>
              </a:lnSpc>
              <a:spcBef>
                <a:spcPts val="215"/>
              </a:spcBef>
              <a:buFont typeface="Segoe UI Symbol"/>
              <a:buChar char="•"/>
            </a:pPr>
            <a:endParaRPr sz="900" dirty="0">
              <a:latin typeface="Arial MT"/>
              <a:cs typeface="Arial MT"/>
            </a:endParaRPr>
          </a:p>
          <a:p>
            <a:pPr marL="109855">
              <a:lnSpc>
                <a:spcPct val="100000"/>
              </a:lnSpc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Características do Produto.</a:t>
            </a:r>
            <a:endParaRPr sz="1100" dirty="0">
              <a:latin typeface="Arial"/>
              <a:cs typeface="Arial"/>
            </a:endParaRPr>
          </a:p>
          <a:p>
            <a:pPr marL="253365" indent="-228600">
              <a:lnSpc>
                <a:spcPct val="100000"/>
              </a:lnSpc>
              <a:spcBef>
                <a:spcPts val="910"/>
              </a:spcBef>
              <a:buSzPct val="111111"/>
              <a:buFont typeface="Segoe UI Symbol"/>
              <a:buChar char="•"/>
              <a:tabLst>
                <a:tab pos="253365" algn="l"/>
              </a:tabLst>
            </a:pPr>
            <a:r>
              <a:rPr sz="900" dirty="0">
                <a:latin typeface="Arial MT"/>
                <a:cs typeface="Arial MT"/>
              </a:rPr>
              <a:t>Talabarte duplo em Y com ABS.</a:t>
            </a:r>
          </a:p>
          <a:p>
            <a:pPr marL="253365" indent="-228600">
              <a:lnSpc>
                <a:spcPct val="100000"/>
              </a:lnSpc>
              <a:spcBef>
                <a:spcPts val="105"/>
              </a:spcBef>
              <a:buSzPct val="111111"/>
              <a:buFont typeface="Segoe UI Symbol"/>
              <a:buChar char="•"/>
              <a:tabLst>
                <a:tab pos="253365" algn="l"/>
              </a:tabLst>
            </a:pPr>
            <a:r>
              <a:rPr sz="900" dirty="0">
                <a:latin typeface="Arial MT"/>
                <a:cs typeface="Arial MT"/>
              </a:rPr>
              <a:t>Talabarte de segurança confeccionado em fita tubular elástica com absorvedor de energia</a:t>
            </a:r>
          </a:p>
          <a:p>
            <a:pPr marL="253365" indent="-228600">
              <a:lnSpc>
                <a:spcPct val="100000"/>
              </a:lnSpc>
              <a:spcBef>
                <a:spcPts val="110"/>
              </a:spcBef>
              <a:buSzPct val="111111"/>
              <a:buFont typeface="Segoe UI Symbol"/>
              <a:buChar char="•"/>
              <a:tabLst>
                <a:tab pos="253365" algn="l"/>
              </a:tabLst>
            </a:pPr>
            <a:r>
              <a:rPr sz="900" dirty="0">
                <a:latin typeface="Arial MT"/>
                <a:cs typeface="Arial MT"/>
              </a:rPr>
              <a:t>Fita com 40 mm de largura.</a:t>
            </a:r>
          </a:p>
          <a:p>
            <a:pPr marL="253365" indent="-228600">
              <a:lnSpc>
                <a:spcPct val="100000"/>
              </a:lnSpc>
              <a:spcBef>
                <a:spcPts val="110"/>
              </a:spcBef>
              <a:buSzPct val="111111"/>
              <a:buFont typeface="Segoe UI Symbol"/>
              <a:buChar char="•"/>
              <a:tabLst>
                <a:tab pos="253365" algn="l"/>
              </a:tabLst>
            </a:pPr>
            <a:r>
              <a:rPr sz="900" dirty="0">
                <a:latin typeface="Arial MT"/>
                <a:cs typeface="Arial MT"/>
              </a:rPr>
              <a:t>Conector classe A e conector classe T conforme ABNT 15837:2020 nas extremidades</a:t>
            </a:r>
          </a:p>
          <a:p>
            <a:pPr marL="253365" indent="-228600">
              <a:lnSpc>
                <a:spcPct val="100000"/>
              </a:lnSpc>
              <a:spcBef>
                <a:spcPts val="120"/>
              </a:spcBef>
              <a:buSzPct val="111111"/>
              <a:buFont typeface="Segoe UI Symbol"/>
              <a:buChar char="•"/>
              <a:tabLst>
                <a:tab pos="253365" algn="l"/>
              </a:tabLst>
            </a:pPr>
            <a:r>
              <a:rPr sz="900" dirty="0">
                <a:latin typeface="Arial MT"/>
                <a:cs typeface="Arial MT"/>
              </a:rPr>
              <a:t>Comprimento total do talabarte esticado sem acionamento do ABS </a:t>
            </a:r>
            <a:r>
              <a:rPr lang="pt-BR" sz="900" dirty="0">
                <a:latin typeface="Arial MT"/>
                <a:cs typeface="Arial MT"/>
              </a:rPr>
              <a:t>1.6</a:t>
            </a:r>
            <a:r>
              <a:rPr sz="900" dirty="0">
                <a:latin typeface="Arial MT"/>
                <a:cs typeface="Arial MT"/>
              </a:rPr>
              <a:t> m.</a:t>
            </a:r>
          </a:p>
          <a:p>
            <a:pPr marL="253365" indent="-228600">
              <a:lnSpc>
                <a:spcPct val="100000"/>
              </a:lnSpc>
              <a:spcBef>
                <a:spcPts val="120"/>
              </a:spcBef>
              <a:buSzPct val="111111"/>
              <a:buFont typeface="Segoe UI Symbol"/>
              <a:buChar char="•"/>
              <a:tabLst>
                <a:tab pos="253365" algn="l"/>
              </a:tabLst>
            </a:pPr>
            <a:r>
              <a:rPr sz="900" dirty="0">
                <a:latin typeface="Arial MT"/>
                <a:cs typeface="Arial MT"/>
              </a:rPr>
              <a:t>Linha das costuras – poliester de alta tenacidade.</a:t>
            </a:r>
          </a:p>
          <a:p>
            <a:pPr marL="253365" indent="-228600">
              <a:lnSpc>
                <a:spcPct val="100000"/>
              </a:lnSpc>
              <a:spcBef>
                <a:spcPts val="105"/>
              </a:spcBef>
              <a:buSzPct val="111111"/>
              <a:buFont typeface="Segoe UI Symbol"/>
              <a:buChar char="•"/>
              <a:tabLst>
                <a:tab pos="253365" algn="l"/>
              </a:tabLst>
            </a:pPr>
            <a:r>
              <a:rPr sz="900" dirty="0">
                <a:latin typeface="Arial MT"/>
                <a:cs typeface="Arial MT"/>
              </a:rPr>
              <a:t>Absorvedor de energia totalmente deflagrado 1.2 m.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67255" y="2769656"/>
            <a:ext cx="179120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Componentes metálicos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91385" y="3101467"/>
            <a:ext cx="5341620" cy="1781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3840" indent="-231140">
              <a:lnSpc>
                <a:spcPct val="100000"/>
              </a:lnSpc>
              <a:spcBef>
                <a:spcPts val="100"/>
              </a:spcBef>
              <a:buFont typeface="Segoe UI Symbol"/>
              <a:buChar char="•"/>
              <a:tabLst>
                <a:tab pos="243840" algn="l"/>
              </a:tabLst>
            </a:pPr>
            <a:r>
              <a:rPr sz="900" dirty="0">
                <a:latin typeface="Arial MT"/>
                <a:cs typeface="Arial MT"/>
              </a:rPr>
              <a:t>Conectores: 02 classe A em aço galvanizado com carga de ruptura mínima de 23 KN</a:t>
            </a:r>
            <a:endParaRPr sz="900">
              <a:latin typeface="Arial MT"/>
              <a:cs typeface="Arial MT"/>
            </a:endParaRPr>
          </a:p>
          <a:p>
            <a:pPr marL="245745" indent="-231775">
              <a:lnSpc>
                <a:spcPct val="100000"/>
              </a:lnSpc>
              <a:spcBef>
                <a:spcPts val="10"/>
              </a:spcBef>
              <a:buFont typeface="Segoe UI Symbol"/>
              <a:buChar char="•"/>
              <a:tabLst>
                <a:tab pos="245745" algn="l"/>
              </a:tabLst>
            </a:pPr>
            <a:r>
              <a:rPr sz="900" dirty="0">
                <a:latin typeface="Arial MT"/>
                <a:cs typeface="Arial MT"/>
              </a:rPr>
              <a:t>Conectores: 01 classe T em aço galvanizado com carga de ruptura mínima de 23 KN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5"/>
              </a:spcBef>
              <a:buFont typeface="Segoe UI Symbol"/>
              <a:buChar char="•"/>
            </a:pPr>
            <a:endParaRPr sz="900">
              <a:latin typeface="Arial MT"/>
              <a:cs typeface="Arial MT"/>
            </a:endParaRPr>
          </a:p>
          <a:p>
            <a:pPr marL="45720">
              <a:lnSpc>
                <a:spcPct val="100000"/>
              </a:lnSpc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Orientações de uso</a:t>
            </a:r>
            <a:endParaRPr sz="11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1125"/>
              </a:spcBef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Orientações de uso e limites seguros de operação: conforme manual de instruções do fabricante;</a:t>
            </a:r>
            <a:endParaRPr sz="900">
              <a:latin typeface="Arial MT"/>
              <a:cs typeface="Arial MT"/>
            </a:endParaRPr>
          </a:p>
          <a:p>
            <a:pPr marL="241300" marR="5080" indent="-228600">
              <a:lnSpc>
                <a:spcPct val="108900"/>
              </a:lnSpc>
              <a:spcBef>
                <a:spcPts val="80"/>
              </a:spcBef>
              <a:buFont typeface="Segoe UI Symbol"/>
              <a:buChar char="•"/>
              <a:tabLst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A inspeção, forma de utilização e limitações de uso devem seguir as normas técnicas vigentes e orientações do fabricante conforme manual de instruções.</a:t>
            </a:r>
            <a:endParaRPr sz="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egoe UI Symbol"/>
              <a:buChar char="•"/>
            </a:pPr>
            <a:endParaRPr sz="900">
              <a:latin typeface="Arial MT"/>
              <a:cs typeface="Arial MT"/>
            </a:endParaRPr>
          </a:p>
          <a:p>
            <a:pPr marL="27305">
              <a:lnSpc>
                <a:spcPct val="100000"/>
              </a:lnSpc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Limite seguro de uso</a:t>
            </a:r>
            <a:endParaRPr sz="1100">
              <a:latin typeface="Arial"/>
              <a:cs typeface="Arial"/>
            </a:endParaRPr>
          </a:p>
          <a:p>
            <a:pPr marL="332105" lvl="1" indent="-228600">
              <a:lnSpc>
                <a:spcPct val="100000"/>
              </a:lnSpc>
              <a:spcBef>
                <a:spcPts val="1135"/>
              </a:spcBef>
              <a:buFont typeface="Segoe UI Symbol"/>
              <a:buChar char="•"/>
              <a:tabLst>
                <a:tab pos="332105" algn="l"/>
              </a:tabLst>
            </a:pPr>
            <a:r>
              <a:rPr sz="900" dirty="0">
                <a:latin typeface="Arial MT"/>
                <a:cs typeface="Arial MT"/>
              </a:rPr>
              <a:t>140 kg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2826" y="5149976"/>
            <a:ext cx="868680" cy="4905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Peso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1,790 kg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5166" y="9122155"/>
            <a:ext cx="171348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Normas de referência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1158" y="9515347"/>
            <a:ext cx="1248410" cy="98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EN 355:2002</a:t>
            </a:r>
            <a:endParaRPr sz="900">
              <a:latin typeface="Arial MT"/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10"/>
              </a:spcBef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EN ISO 15025:2002</a:t>
            </a:r>
            <a:endParaRPr sz="900">
              <a:latin typeface="Arial MT"/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15"/>
              </a:spcBef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EN ISO 9150:1988</a:t>
            </a:r>
            <a:endParaRPr sz="900">
              <a:latin typeface="Arial MT"/>
              <a:cs typeface="Arial MT"/>
            </a:endParaRPr>
          </a:p>
          <a:p>
            <a:pPr marL="240665" indent="-227965">
              <a:lnSpc>
                <a:spcPct val="100000"/>
              </a:lnSpc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ABNT NBR 15834:2020</a:t>
            </a:r>
            <a:endParaRPr sz="900">
              <a:latin typeface="Arial MT"/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10"/>
              </a:spcBef>
              <a:buFont typeface="Segoe UI Symbol"/>
              <a:buChar char="•"/>
              <a:tabLst>
                <a:tab pos="240665" algn="l"/>
              </a:tabLst>
            </a:pPr>
            <a:r>
              <a:rPr sz="900" dirty="0">
                <a:latin typeface="Arial MT"/>
                <a:cs typeface="Arial MT"/>
              </a:rPr>
              <a:t>CE0598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200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MT</vt:lpstr>
      <vt:lpstr>Calibri</vt:lpstr>
      <vt:lpstr>Segoe UI Symbol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Marcos Melo de Souza</dc:creator>
  <cp:lastModifiedBy>Marcos Melo de Souza</cp:lastModifiedBy>
  <cp:revision>1</cp:revision>
  <dcterms:created xsi:type="dcterms:W3CDTF">2024-10-18T15:18:18Z</dcterms:created>
  <dcterms:modified xsi:type="dcterms:W3CDTF">2024-10-18T17:16:01Z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2023-10-05T00:00:00Z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2024-10-18T00:00:00Z</vt:filetime>
  </property>
  <property fmtid="{D5CDD505-2E9C-101B-9397-08002B2CF9AE}" pid="5" name="Producer">
    <vt:lpwstr>Microsoft® Word para Microsoft 365</vt:lpwstr>
  </property>
</Properties>
</file>