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7"/>
  </p:notesMasterIdLst>
  <p:sldIdLst>
    <p:sldId id="256" r:id="rId5"/>
    <p:sldId id="258" r:id="rId6"/>
  </p:sldIdLst>
  <p:sldSz cx="7556500" cy="10693400"/>
  <p:notesSz cx="6889750" cy="1002188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2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71" autoAdjust="0"/>
    <p:restoredTop sz="94660"/>
  </p:normalViewPr>
  <p:slideViewPr>
    <p:cSldViewPr>
      <p:cViewPr>
        <p:scale>
          <a:sx n="75" d="100"/>
          <a:sy n="75" d="100"/>
        </p:scale>
        <p:origin x="1698" y="-1818"/>
      </p:cViewPr>
      <p:guideLst>
        <p:guide orient="horz"/>
        <p:guide pos="2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Schu" userId="0997b6d4-fb0b-43f0-909a-504692fa7eff" providerId="ADAL" clId="{C2804C87-38B2-4CFD-881D-86C1000F1E8E}"/>
    <pc:docChg chg="custSel modSld">
      <pc:chgData name="Daniel Schu" userId="0997b6d4-fb0b-43f0-909a-504692fa7eff" providerId="ADAL" clId="{C2804C87-38B2-4CFD-881D-86C1000F1E8E}" dt="2026-06-08T14:48:15.261" v="31" actId="1038"/>
      <pc:docMkLst>
        <pc:docMk/>
      </pc:docMkLst>
      <pc:sldChg chg="addSp delSp modSp mod">
        <pc:chgData name="Daniel Schu" userId="0997b6d4-fb0b-43f0-909a-504692fa7eff" providerId="ADAL" clId="{C2804C87-38B2-4CFD-881D-86C1000F1E8E}" dt="2026-06-03T13:44:41.286" v="24" actId="20577"/>
        <pc:sldMkLst>
          <pc:docMk/>
          <pc:sldMk cId="0" sldId="256"/>
        </pc:sldMkLst>
        <pc:spChg chg="mod">
          <ac:chgData name="Daniel Schu" userId="0997b6d4-fb0b-43f0-909a-504692fa7eff" providerId="ADAL" clId="{C2804C87-38B2-4CFD-881D-86C1000F1E8E}" dt="2026-06-03T13:40:58.958" v="1" actId="20577"/>
          <ac:spMkLst>
            <pc:docMk/>
            <pc:sldMk cId="0" sldId="256"/>
            <ac:spMk id="59" creationId="{A029C96B-43F8-102E-6728-41E686D1D60D}"/>
          </ac:spMkLst>
        </pc:spChg>
        <pc:graphicFrameChg chg="modGraphic">
          <ac:chgData name="Daniel Schu" userId="0997b6d4-fb0b-43f0-909a-504692fa7eff" providerId="ADAL" clId="{C2804C87-38B2-4CFD-881D-86C1000F1E8E}" dt="2026-06-03T13:44:41.286" v="24" actId="20577"/>
          <ac:graphicFrameMkLst>
            <pc:docMk/>
            <pc:sldMk cId="0" sldId="256"/>
            <ac:graphicFrameMk id="18" creationId="{A3F5BDA3-48B4-E269-3088-130473608B9A}"/>
          </ac:graphicFrameMkLst>
        </pc:graphicFrameChg>
        <pc:picChg chg="add mod modCrop">
          <ac:chgData name="Daniel Schu" userId="0997b6d4-fb0b-43f0-909a-504692fa7eff" providerId="ADAL" clId="{C2804C87-38B2-4CFD-881D-86C1000F1E8E}" dt="2026-06-03T13:43:20.349" v="8" actId="1076"/>
          <ac:picMkLst>
            <pc:docMk/>
            <pc:sldMk cId="0" sldId="256"/>
            <ac:picMk id="5" creationId="{7CEFD588-6EE4-C25C-1A67-F2DBFA89C295}"/>
          </ac:picMkLst>
        </pc:picChg>
      </pc:sldChg>
      <pc:sldChg chg="modSp mod">
        <pc:chgData name="Daniel Schu" userId="0997b6d4-fb0b-43f0-909a-504692fa7eff" providerId="ADAL" clId="{C2804C87-38B2-4CFD-881D-86C1000F1E8E}" dt="2026-06-08T14:48:15.261" v="31" actId="1038"/>
        <pc:sldMkLst>
          <pc:docMk/>
          <pc:sldMk cId="1445574399" sldId="258"/>
        </pc:sldMkLst>
        <pc:spChg chg="mod">
          <ac:chgData name="Daniel Schu" userId="0997b6d4-fb0b-43f0-909a-504692fa7eff" providerId="ADAL" clId="{C2804C87-38B2-4CFD-881D-86C1000F1E8E}" dt="2026-06-08T14:48:00.420" v="26" actId="1038"/>
          <ac:spMkLst>
            <pc:docMk/>
            <pc:sldMk cId="1445574399" sldId="258"/>
            <ac:spMk id="4" creationId="{BD817128-4A71-7EFF-7C0E-7A350FEB10E9}"/>
          </ac:spMkLst>
        </pc:spChg>
        <pc:spChg chg="mod">
          <ac:chgData name="Daniel Schu" userId="0997b6d4-fb0b-43f0-909a-504692fa7eff" providerId="ADAL" clId="{C2804C87-38B2-4CFD-881D-86C1000F1E8E}" dt="2026-06-08T14:48:04.476" v="27" actId="1038"/>
          <ac:spMkLst>
            <pc:docMk/>
            <pc:sldMk cId="1445574399" sldId="258"/>
            <ac:spMk id="5" creationId="{77737AB6-D143-1856-582A-A91115618FFB}"/>
          </ac:spMkLst>
        </pc:spChg>
        <pc:spChg chg="mod">
          <ac:chgData name="Daniel Schu" userId="0997b6d4-fb0b-43f0-909a-504692fa7eff" providerId="ADAL" clId="{C2804C87-38B2-4CFD-881D-86C1000F1E8E}" dt="2026-06-08T14:48:07.276" v="28" actId="1038"/>
          <ac:spMkLst>
            <pc:docMk/>
            <pc:sldMk cId="1445574399" sldId="258"/>
            <ac:spMk id="21" creationId="{7A7D932C-C21B-85D4-E96D-8AC42073F4FD}"/>
          </ac:spMkLst>
        </pc:spChg>
        <pc:spChg chg="mod">
          <ac:chgData name="Daniel Schu" userId="0997b6d4-fb0b-43f0-909a-504692fa7eff" providerId="ADAL" clId="{C2804C87-38B2-4CFD-881D-86C1000F1E8E}" dt="2026-06-08T14:48:10.229" v="29" actId="1038"/>
          <ac:spMkLst>
            <pc:docMk/>
            <pc:sldMk cId="1445574399" sldId="258"/>
            <ac:spMk id="23" creationId="{7DDEC745-8904-215C-96FD-72E6F2F02387}"/>
          </ac:spMkLst>
        </pc:spChg>
        <pc:spChg chg="mod">
          <ac:chgData name="Daniel Schu" userId="0997b6d4-fb0b-43f0-909a-504692fa7eff" providerId="ADAL" clId="{C2804C87-38B2-4CFD-881D-86C1000F1E8E}" dt="2026-06-08T14:47:58.074" v="25" actId="1038"/>
          <ac:spMkLst>
            <pc:docMk/>
            <pc:sldMk cId="1445574399" sldId="258"/>
            <ac:spMk id="29" creationId="{296DC6D7-A7AA-65AA-5E32-47143E53D6B5}"/>
          </ac:spMkLst>
        </pc:spChg>
        <pc:spChg chg="mod">
          <ac:chgData name="Daniel Schu" userId="0997b6d4-fb0b-43f0-909a-504692fa7eff" providerId="ADAL" clId="{C2804C87-38B2-4CFD-881D-86C1000F1E8E}" dt="2026-06-08T14:48:12.871" v="30" actId="1038"/>
          <ac:spMkLst>
            <pc:docMk/>
            <pc:sldMk cId="1445574399" sldId="258"/>
            <ac:spMk id="41" creationId="{04BD0718-3046-8C9F-2469-253124B91F85}"/>
          </ac:spMkLst>
        </pc:spChg>
        <pc:spChg chg="mod">
          <ac:chgData name="Daniel Schu" userId="0997b6d4-fb0b-43f0-909a-504692fa7eff" providerId="ADAL" clId="{C2804C87-38B2-4CFD-881D-86C1000F1E8E}" dt="2026-06-08T14:48:15.261" v="31" actId="1038"/>
          <ac:spMkLst>
            <pc:docMk/>
            <pc:sldMk cId="1445574399" sldId="258"/>
            <ac:spMk id="48" creationId="{72D01E02-3F45-50BB-67D2-EA6E8E1B35E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C9CAB-D68A-4CAC-9BC6-7890F8C45871}" type="datetimeFigureOut">
              <a:rPr lang="pt-BR" smtClean="0"/>
              <a:t>08/06/2026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49488" y="1252538"/>
            <a:ext cx="23907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7F260-6E02-4A1C-8136-733CF6B8C5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31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7121" y="826757"/>
            <a:ext cx="6728607" cy="436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7041" y="1690743"/>
            <a:ext cx="6628767" cy="2536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67552" y="474018"/>
            <a:ext cx="1792098" cy="15517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K</a:t>
            </a:r>
            <a:r>
              <a:rPr sz="900" b="0" spc="2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b="0" spc="2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T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b="0" spc="3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N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G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0" dirty="0">
                <a:solidFill>
                  <a:srgbClr val="231F20"/>
                </a:solidFill>
                <a:latin typeface="Kanit ExtraLight"/>
                <a:cs typeface="Kanit ExtraLight"/>
              </a:rPr>
              <a:t>.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C</a:t>
            </a:r>
            <a:r>
              <a:rPr sz="900" b="0" spc="3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M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5" dirty="0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B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b="0" spc="20" dirty="0">
                <a:solidFill>
                  <a:srgbClr val="231F20"/>
                </a:solidFill>
                <a:latin typeface="Kanit ExtraLight"/>
                <a:cs typeface="Kanit ExtraLight"/>
              </a:rPr>
              <a:t> A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0" dirty="0">
                <a:solidFill>
                  <a:srgbClr val="231F20"/>
                </a:solidFill>
                <a:latin typeface="Kanit ExtraLight"/>
                <a:cs typeface="Kanit ExtraLight"/>
              </a:rPr>
              <a:t>I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L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0" dirty="0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b="0" spc="5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endParaRPr sz="900" dirty="0">
              <a:latin typeface="Kanit ExtraLight"/>
              <a:cs typeface="Kanit Extra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149850" y="504261"/>
            <a:ext cx="305504" cy="1173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00"/>
          </a:p>
        </p:txBody>
      </p:sp>
      <p:sp>
        <p:nvSpPr>
          <p:cNvPr id="6" name="object 6"/>
          <p:cNvSpPr/>
          <p:nvPr/>
        </p:nvSpPr>
        <p:spPr>
          <a:xfrm>
            <a:off x="5953206" y="10167090"/>
            <a:ext cx="433024" cy="1455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38114" y="10211599"/>
            <a:ext cx="135255" cy="100330"/>
          </a:xfrm>
          <a:custGeom>
            <a:avLst/>
            <a:gdLst/>
            <a:ahLst/>
            <a:cxnLst/>
            <a:rect l="l" t="t" r="r" b="b"/>
            <a:pathLst>
              <a:path w="135254" h="100329">
                <a:moveTo>
                  <a:pt x="102171" y="0"/>
                </a:moveTo>
                <a:lnTo>
                  <a:pt x="64490" y="0"/>
                </a:lnTo>
                <a:lnTo>
                  <a:pt x="41825" y="4170"/>
                </a:lnTo>
                <a:lnTo>
                  <a:pt x="24168" y="15346"/>
                </a:lnTo>
                <a:lnTo>
                  <a:pt x="11330" y="31520"/>
                </a:lnTo>
                <a:lnTo>
                  <a:pt x="3124" y="50685"/>
                </a:lnTo>
                <a:lnTo>
                  <a:pt x="0" y="69583"/>
                </a:lnTo>
                <a:lnTo>
                  <a:pt x="3350" y="85291"/>
                </a:lnTo>
                <a:lnTo>
                  <a:pt x="14486" y="96025"/>
                </a:lnTo>
                <a:lnTo>
                  <a:pt x="34722" y="99999"/>
                </a:lnTo>
                <a:lnTo>
                  <a:pt x="80226" y="99999"/>
                </a:lnTo>
                <a:lnTo>
                  <a:pt x="93715" y="98476"/>
                </a:lnTo>
                <a:lnTo>
                  <a:pt x="104670" y="94173"/>
                </a:lnTo>
                <a:lnTo>
                  <a:pt x="113116" y="87494"/>
                </a:lnTo>
                <a:lnTo>
                  <a:pt x="117133" y="81660"/>
                </a:lnTo>
                <a:lnTo>
                  <a:pt x="43878" y="81660"/>
                </a:lnTo>
                <a:lnTo>
                  <a:pt x="31486" y="79671"/>
                </a:lnTo>
                <a:lnTo>
                  <a:pt x="23746" y="73761"/>
                </a:lnTo>
                <a:lnTo>
                  <a:pt x="20811" y="64023"/>
                </a:lnTo>
                <a:lnTo>
                  <a:pt x="22834" y="50545"/>
                </a:lnTo>
                <a:lnTo>
                  <a:pt x="28840" y="37041"/>
                </a:lnTo>
                <a:lnTo>
                  <a:pt x="37674" y="26957"/>
                </a:lnTo>
                <a:lnTo>
                  <a:pt x="49052" y="20647"/>
                </a:lnTo>
                <a:lnTo>
                  <a:pt x="62687" y="18465"/>
                </a:lnTo>
                <a:lnTo>
                  <a:pt x="133101" y="18465"/>
                </a:lnTo>
                <a:lnTo>
                  <a:pt x="128383" y="9355"/>
                </a:lnTo>
                <a:lnTo>
                  <a:pt x="118155" y="2496"/>
                </a:lnTo>
                <a:lnTo>
                  <a:pt x="102171" y="0"/>
                </a:lnTo>
                <a:close/>
              </a:path>
              <a:path w="135254" h="100329">
                <a:moveTo>
                  <a:pt x="130911" y="46659"/>
                </a:moveTo>
                <a:lnTo>
                  <a:pt x="53784" y="46659"/>
                </a:lnTo>
                <a:lnTo>
                  <a:pt x="49073" y="62496"/>
                </a:lnTo>
                <a:lnTo>
                  <a:pt x="104026" y="62496"/>
                </a:lnTo>
                <a:lnTo>
                  <a:pt x="100359" y="71020"/>
                </a:lnTo>
                <a:lnTo>
                  <a:pt x="93448" y="76993"/>
                </a:lnTo>
                <a:lnTo>
                  <a:pt x="83682" y="80509"/>
                </a:lnTo>
                <a:lnTo>
                  <a:pt x="71450" y="81660"/>
                </a:lnTo>
                <a:lnTo>
                  <a:pt x="117133" y="81660"/>
                </a:lnTo>
                <a:lnTo>
                  <a:pt x="119075" y="78841"/>
                </a:lnTo>
                <a:lnTo>
                  <a:pt x="130911" y="46659"/>
                </a:lnTo>
                <a:close/>
              </a:path>
              <a:path w="135254" h="100329">
                <a:moveTo>
                  <a:pt x="133101" y="18465"/>
                </a:moveTo>
                <a:lnTo>
                  <a:pt x="105384" y="18465"/>
                </a:lnTo>
                <a:lnTo>
                  <a:pt x="111823" y="23050"/>
                </a:lnTo>
                <a:lnTo>
                  <a:pt x="113360" y="32359"/>
                </a:lnTo>
                <a:lnTo>
                  <a:pt x="134963" y="32359"/>
                </a:lnTo>
                <a:lnTo>
                  <a:pt x="133702" y="19625"/>
                </a:lnTo>
                <a:lnTo>
                  <a:pt x="133101" y="1846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572502" y="10212988"/>
            <a:ext cx="140970" cy="97790"/>
          </a:xfrm>
          <a:custGeom>
            <a:avLst/>
            <a:gdLst/>
            <a:ahLst/>
            <a:cxnLst/>
            <a:rect l="l" t="t" r="r" b="b"/>
            <a:pathLst>
              <a:path w="140970" h="97790">
                <a:moveTo>
                  <a:pt x="112204" y="0"/>
                </a:moveTo>
                <a:lnTo>
                  <a:pt x="29133" y="0"/>
                </a:lnTo>
                <a:lnTo>
                  <a:pt x="0" y="97218"/>
                </a:lnTo>
                <a:lnTo>
                  <a:pt x="19926" y="97218"/>
                </a:lnTo>
                <a:lnTo>
                  <a:pt x="30543" y="61798"/>
                </a:lnTo>
                <a:lnTo>
                  <a:pt x="101369" y="61798"/>
                </a:lnTo>
                <a:lnTo>
                  <a:pt x="101269" y="61544"/>
                </a:lnTo>
                <a:lnTo>
                  <a:pt x="120839" y="56235"/>
                </a:lnTo>
                <a:lnTo>
                  <a:pt x="131789" y="46505"/>
                </a:lnTo>
                <a:lnTo>
                  <a:pt x="132786" y="44437"/>
                </a:lnTo>
                <a:lnTo>
                  <a:pt x="35737" y="44437"/>
                </a:lnTo>
                <a:lnTo>
                  <a:pt x="43433" y="18745"/>
                </a:lnTo>
                <a:lnTo>
                  <a:pt x="140340" y="18745"/>
                </a:lnTo>
                <a:lnTo>
                  <a:pt x="140967" y="13298"/>
                </a:lnTo>
                <a:lnTo>
                  <a:pt x="136256" y="5051"/>
                </a:lnTo>
                <a:lnTo>
                  <a:pt x="126314" y="1048"/>
                </a:lnTo>
                <a:lnTo>
                  <a:pt x="112204" y="0"/>
                </a:lnTo>
                <a:close/>
              </a:path>
              <a:path w="140970" h="97790">
                <a:moveTo>
                  <a:pt x="101369" y="61798"/>
                </a:moveTo>
                <a:lnTo>
                  <a:pt x="77762" y="61798"/>
                </a:lnTo>
                <a:lnTo>
                  <a:pt x="91681" y="97218"/>
                </a:lnTo>
                <a:lnTo>
                  <a:pt x="115290" y="97218"/>
                </a:lnTo>
                <a:lnTo>
                  <a:pt x="101369" y="61798"/>
                </a:lnTo>
                <a:close/>
              </a:path>
              <a:path w="140970" h="97790">
                <a:moveTo>
                  <a:pt x="140340" y="18745"/>
                </a:moveTo>
                <a:lnTo>
                  <a:pt x="100456" y="18745"/>
                </a:lnTo>
                <a:lnTo>
                  <a:pt x="108029" y="18968"/>
                </a:lnTo>
                <a:lnTo>
                  <a:pt x="114677" y="20429"/>
                </a:lnTo>
                <a:lnTo>
                  <a:pt x="118730" y="24311"/>
                </a:lnTo>
                <a:lnTo>
                  <a:pt x="118516" y="31800"/>
                </a:lnTo>
                <a:lnTo>
                  <a:pt x="114404" y="38929"/>
                </a:lnTo>
                <a:lnTo>
                  <a:pt x="108169" y="42700"/>
                </a:lnTo>
                <a:lnTo>
                  <a:pt x="100728" y="44180"/>
                </a:lnTo>
                <a:lnTo>
                  <a:pt x="93002" y="44437"/>
                </a:lnTo>
                <a:lnTo>
                  <a:pt x="132786" y="44437"/>
                </a:lnTo>
                <a:lnTo>
                  <a:pt x="137008" y="35678"/>
                </a:lnTo>
                <a:lnTo>
                  <a:pt x="139382" y="27076"/>
                </a:lnTo>
                <a:lnTo>
                  <a:pt x="140340" y="1874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711545" y="10211595"/>
            <a:ext cx="132715" cy="100330"/>
          </a:xfrm>
          <a:custGeom>
            <a:avLst/>
            <a:gdLst/>
            <a:ahLst/>
            <a:cxnLst/>
            <a:rect l="l" t="t" r="r" b="b"/>
            <a:pathLst>
              <a:path w="132715" h="100329">
                <a:moveTo>
                  <a:pt x="97373" y="0"/>
                </a:moveTo>
                <a:lnTo>
                  <a:pt x="64797" y="0"/>
                </a:lnTo>
                <a:lnTo>
                  <a:pt x="42012" y="4105"/>
                </a:lnTo>
                <a:lnTo>
                  <a:pt x="24284" y="15138"/>
                </a:lnTo>
                <a:lnTo>
                  <a:pt x="11405" y="31171"/>
                </a:lnTo>
                <a:lnTo>
                  <a:pt x="3164" y="50279"/>
                </a:lnTo>
                <a:lnTo>
                  <a:pt x="0" y="69240"/>
                </a:lnTo>
                <a:lnTo>
                  <a:pt x="3327" y="85088"/>
                </a:lnTo>
                <a:lnTo>
                  <a:pt x="14492" y="95961"/>
                </a:lnTo>
                <a:lnTo>
                  <a:pt x="34838" y="99999"/>
                </a:lnTo>
                <a:lnTo>
                  <a:pt x="67413" y="99999"/>
                </a:lnTo>
                <a:lnTo>
                  <a:pt x="90127" y="95942"/>
                </a:lnTo>
                <a:lnTo>
                  <a:pt x="107912" y="85036"/>
                </a:lnTo>
                <a:lnTo>
                  <a:pt x="110661" y="81673"/>
                </a:lnTo>
                <a:lnTo>
                  <a:pt x="44058" y="81673"/>
                </a:lnTo>
                <a:lnTo>
                  <a:pt x="31604" y="79618"/>
                </a:lnTo>
                <a:lnTo>
                  <a:pt x="23859" y="73564"/>
                </a:lnTo>
                <a:lnTo>
                  <a:pt x="20952" y="63682"/>
                </a:lnTo>
                <a:lnTo>
                  <a:pt x="23014" y="50139"/>
                </a:lnTo>
                <a:lnTo>
                  <a:pt x="29036" y="36695"/>
                </a:lnTo>
                <a:lnTo>
                  <a:pt x="37878" y="26755"/>
                </a:lnTo>
                <a:lnTo>
                  <a:pt x="49280" y="20593"/>
                </a:lnTo>
                <a:lnTo>
                  <a:pt x="62981" y="18478"/>
                </a:lnTo>
                <a:lnTo>
                  <a:pt x="129482" y="18478"/>
                </a:lnTo>
                <a:lnTo>
                  <a:pt x="128807" y="15295"/>
                </a:lnTo>
                <a:lnTo>
                  <a:pt x="117623" y="4164"/>
                </a:lnTo>
                <a:lnTo>
                  <a:pt x="97373" y="0"/>
                </a:lnTo>
                <a:close/>
              </a:path>
              <a:path w="132715" h="100329">
                <a:moveTo>
                  <a:pt x="129482" y="18478"/>
                </a:moveTo>
                <a:lnTo>
                  <a:pt x="88241" y="18478"/>
                </a:lnTo>
                <a:lnTo>
                  <a:pt x="100539" y="20593"/>
                </a:lnTo>
                <a:lnTo>
                  <a:pt x="108307" y="26755"/>
                </a:lnTo>
                <a:lnTo>
                  <a:pt x="111323" y="36695"/>
                </a:lnTo>
                <a:lnTo>
                  <a:pt x="109361" y="50139"/>
                </a:lnTo>
                <a:lnTo>
                  <a:pt x="103276" y="63564"/>
                </a:lnTo>
                <a:lnTo>
                  <a:pt x="94320" y="73459"/>
                </a:lnTo>
                <a:lnTo>
                  <a:pt x="82871" y="79578"/>
                </a:lnTo>
                <a:lnTo>
                  <a:pt x="69306" y="81673"/>
                </a:lnTo>
                <a:lnTo>
                  <a:pt x="110661" y="81673"/>
                </a:lnTo>
                <a:lnTo>
                  <a:pt x="120875" y="69181"/>
                </a:lnTo>
                <a:lnTo>
                  <a:pt x="129123" y="50279"/>
                </a:lnTo>
                <a:lnTo>
                  <a:pt x="132211" y="31348"/>
                </a:lnTo>
                <a:lnTo>
                  <a:pt x="129482" y="18478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851674" y="10212983"/>
            <a:ext cx="136525" cy="99060"/>
          </a:xfrm>
          <a:custGeom>
            <a:avLst/>
            <a:gdLst/>
            <a:ahLst/>
            <a:cxnLst/>
            <a:rect l="l" t="t" r="r" b="b"/>
            <a:pathLst>
              <a:path w="136525" h="99059">
                <a:moveTo>
                  <a:pt x="37973" y="0"/>
                </a:moveTo>
                <a:lnTo>
                  <a:pt x="18161" y="0"/>
                </a:lnTo>
                <a:lnTo>
                  <a:pt x="3302" y="49580"/>
                </a:lnTo>
                <a:lnTo>
                  <a:pt x="0" y="69018"/>
                </a:lnTo>
                <a:lnTo>
                  <a:pt x="3421" y="84566"/>
                </a:lnTo>
                <a:lnTo>
                  <a:pt x="14755" y="94879"/>
                </a:lnTo>
                <a:lnTo>
                  <a:pt x="35191" y="98615"/>
                </a:lnTo>
                <a:lnTo>
                  <a:pt x="59779" y="98615"/>
                </a:lnTo>
                <a:lnTo>
                  <a:pt x="82401" y="94861"/>
                </a:lnTo>
                <a:lnTo>
                  <a:pt x="100019" y="84518"/>
                </a:lnTo>
                <a:lnTo>
                  <a:pt x="103530" y="80276"/>
                </a:lnTo>
                <a:lnTo>
                  <a:pt x="44412" y="80276"/>
                </a:lnTo>
                <a:lnTo>
                  <a:pt x="31921" y="78505"/>
                </a:lnTo>
                <a:lnTo>
                  <a:pt x="24009" y="72983"/>
                </a:lnTo>
                <a:lnTo>
                  <a:pt x="20984" y="63399"/>
                </a:lnTo>
                <a:lnTo>
                  <a:pt x="23152" y="49441"/>
                </a:lnTo>
                <a:lnTo>
                  <a:pt x="37973" y="0"/>
                </a:lnTo>
                <a:close/>
              </a:path>
              <a:path w="136525" h="99059">
                <a:moveTo>
                  <a:pt x="136144" y="0"/>
                </a:moveTo>
                <a:lnTo>
                  <a:pt x="116332" y="0"/>
                </a:lnTo>
                <a:lnTo>
                  <a:pt x="101523" y="49441"/>
                </a:lnTo>
                <a:lnTo>
                  <a:pt x="95293" y="63340"/>
                </a:lnTo>
                <a:lnTo>
                  <a:pt x="86426" y="72931"/>
                </a:lnTo>
                <a:lnTo>
                  <a:pt x="75145" y="78485"/>
                </a:lnTo>
                <a:lnTo>
                  <a:pt x="61671" y="80276"/>
                </a:lnTo>
                <a:lnTo>
                  <a:pt x="103530" y="80276"/>
                </a:lnTo>
                <a:lnTo>
                  <a:pt x="112892" y="68965"/>
                </a:lnTo>
                <a:lnTo>
                  <a:pt x="121285" y="49580"/>
                </a:lnTo>
                <a:lnTo>
                  <a:pt x="136144" y="0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76509" y="10212848"/>
            <a:ext cx="140335" cy="97790"/>
          </a:xfrm>
          <a:custGeom>
            <a:avLst/>
            <a:gdLst/>
            <a:ahLst/>
            <a:cxnLst/>
            <a:rect l="l" t="t" r="r" b="b"/>
            <a:pathLst>
              <a:path w="140334" h="97790">
                <a:moveTo>
                  <a:pt x="109346" y="0"/>
                </a:moveTo>
                <a:lnTo>
                  <a:pt x="29159" y="0"/>
                </a:lnTo>
                <a:lnTo>
                  <a:pt x="0" y="97358"/>
                </a:lnTo>
                <a:lnTo>
                  <a:pt x="19799" y="97358"/>
                </a:lnTo>
                <a:lnTo>
                  <a:pt x="27292" y="72364"/>
                </a:lnTo>
                <a:lnTo>
                  <a:pt x="87909" y="72364"/>
                </a:lnTo>
                <a:lnTo>
                  <a:pt x="106336" y="69732"/>
                </a:lnTo>
                <a:lnTo>
                  <a:pt x="120543" y="62360"/>
                </a:lnTo>
                <a:lnTo>
                  <a:pt x="128452" y="53606"/>
                </a:lnTo>
                <a:lnTo>
                  <a:pt x="32905" y="53606"/>
                </a:lnTo>
                <a:lnTo>
                  <a:pt x="43306" y="18884"/>
                </a:lnTo>
                <a:lnTo>
                  <a:pt x="139319" y="18884"/>
                </a:lnTo>
                <a:lnTo>
                  <a:pt x="136348" y="9199"/>
                </a:lnTo>
                <a:lnTo>
                  <a:pt x="126332" y="2308"/>
                </a:lnTo>
                <a:lnTo>
                  <a:pt x="109346" y="0"/>
                </a:lnTo>
                <a:close/>
              </a:path>
              <a:path w="140334" h="97790">
                <a:moveTo>
                  <a:pt x="139319" y="18884"/>
                </a:moveTo>
                <a:lnTo>
                  <a:pt x="104419" y="18884"/>
                </a:lnTo>
                <a:lnTo>
                  <a:pt x="110696" y="19510"/>
                </a:lnTo>
                <a:lnTo>
                  <a:pt x="115860" y="22010"/>
                </a:lnTo>
                <a:lnTo>
                  <a:pt x="118583" y="27323"/>
                </a:lnTo>
                <a:lnTo>
                  <a:pt x="117538" y="36385"/>
                </a:lnTo>
                <a:lnTo>
                  <a:pt x="113181" y="45344"/>
                </a:lnTo>
                <a:lnTo>
                  <a:pt x="107302" y="50568"/>
                </a:lnTo>
                <a:lnTo>
                  <a:pt x="100661" y="53005"/>
                </a:lnTo>
                <a:lnTo>
                  <a:pt x="94018" y="53606"/>
                </a:lnTo>
                <a:lnTo>
                  <a:pt x="128452" y="53606"/>
                </a:lnTo>
                <a:lnTo>
                  <a:pt x="130780" y="51029"/>
                </a:lnTo>
                <a:lnTo>
                  <a:pt x="137299" y="36525"/>
                </a:lnTo>
                <a:lnTo>
                  <a:pt x="139852" y="20622"/>
                </a:lnTo>
                <a:lnTo>
                  <a:pt x="139319" y="18884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15194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650E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63202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8C1A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11197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AC1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59205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D023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10048341"/>
            <a:ext cx="959485" cy="643890"/>
          </a:xfrm>
          <a:custGeom>
            <a:avLst/>
            <a:gdLst/>
            <a:ahLst/>
            <a:cxnLst/>
            <a:rect l="l" t="t" r="r" b="b"/>
            <a:pathLst>
              <a:path w="959485" h="643890">
                <a:moveTo>
                  <a:pt x="0" y="643661"/>
                </a:moveTo>
                <a:lnTo>
                  <a:pt x="959205" y="643661"/>
                </a:lnTo>
                <a:lnTo>
                  <a:pt x="959205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E73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49250" y="826757"/>
            <a:ext cx="6832382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155" dirty="0"/>
              <a:t>Talabarte de Segurança Duplo</a:t>
            </a:r>
            <a:endParaRPr spc="155" dirty="0"/>
          </a:p>
        </p:txBody>
      </p:sp>
      <p:sp>
        <p:nvSpPr>
          <p:cNvPr id="19" name="object 19"/>
          <p:cNvSpPr txBox="1"/>
          <p:nvPr/>
        </p:nvSpPr>
        <p:spPr>
          <a:xfrm>
            <a:off x="361947" y="1364945"/>
            <a:ext cx="1816103" cy="185948"/>
          </a:xfrm>
          <a:prstGeom prst="rect">
            <a:avLst/>
          </a:prstGeom>
          <a:solidFill>
            <a:srgbClr val="E9362F"/>
          </a:solidFill>
        </p:spPr>
        <p:txBody>
          <a:bodyPr vert="horz" wrap="square" lIns="0" tIns="8890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70"/>
              </a:spcBef>
            </a:pPr>
            <a:r>
              <a:rPr lang="pt-BR" sz="1150" b="1" spc="-5" dirty="0">
                <a:solidFill>
                  <a:srgbClr val="FFFFFF"/>
                </a:solidFill>
                <a:latin typeface="Archivo ExtraCondensed"/>
                <a:cs typeface="Archivo ExtraCondensed"/>
              </a:rPr>
              <a:t>INFORMAÇÕES TÉCNICAS</a:t>
            </a:r>
            <a:endParaRPr sz="1150" dirty="0">
              <a:latin typeface="Archivo ExtraCondensed"/>
              <a:cs typeface="Archivo ExtraCondense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9250" y="1765300"/>
            <a:ext cx="6900252" cy="6841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lang="pt-BR" sz="1200" b="1" dirty="0">
                <a:latin typeface="Archivo ExtraCondensed"/>
              </a:rPr>
              <a:t>DESCRIÇÃO DO PRODUTO</a:t>
            </a:r>
            <a:endParaRPr lang="pt-BR" sz="1050" b="1" dirty="0">
              <a:latin typeface="Archivo ExtraCondensed"/>
            </a:endParaRPr>
          </a:p>
          <a:p>
            <a:pPr marL="12700" marR="5080">
              <a:spcBef>
                <a:spcPts val="95"/>
              </a:spcBef>
            </a:pPr>
            <a:endParaRPr lang="pt-BR" sz="1000" b="1" dirty="0">
              <a:latin typeface="Archivo ExtraCondensed"/>
            </a:endParaRPr>
          </a:p>
          <a:p>
            <a:pPr marL="12700" marR="5080">
              <a:spcBef>
                <a:spcPts val="95"/>
              </a:spcBef>
            </a:pPr>
            <a:r>
              <a:rPr lang="pt-BR" sz="1000" dirty="0">
                <a:latin typeface="Archivo ExtraCondensed"/>
              </a:rPr>
              <a:t>Talabarte duplo de segurança para proteção contra queda, confeccionado em fita sintética, com absorvedor de energia integrado. Possui 2 (dois) conectores Classe A e 1 (um) conector Classe B . </a:t>
            </a:r>
          </a:p>
        </p:txBody>
      </p:sp>
      <p:sp>
        <p:nvSpPr>
          <p:cNvPr id="30" name="object 30"/>
          <p:cNvSpPr/>
          <p:nvPr/>
        </p:nvSpPr>
        <p:spPr>
          <a:xfrm>
            <a:off x="349250" y="2731233"/>
            <a:ext cx="6458346" cy="45719"/>
          </a:xfrm>
          <a:custGeom>
            <a:avLst/>
            <a:gdLst/>
            <a:ahLst/>
            <a:cxnLst/>
            <a:rect l="l" t="t" r="r" b="b"/>
            <a:pathLst>
              <a:path w="6689090">
                <a:moveTo>
                  <a:pt x="0" y="0"/>
                </a:moveTo>
                <a:lnTo>
                  <a:pt x="6688975" y="0"/>
                </a:lnTo>
              </a:path>
            </a:pathLst>
          </a:custGeom>
          <a:ln w="3378">
            <a:solidFill>
              <a:srgbClr val="1F2326"/>
            </a:solidFill>
          </a:ln>
        </p:spPr>
        <p:txBody>
          <a:bodyPr wrap="square" lIns="0" tIns="0" rIns="0" bIns="0" rtlCol="0"/>
          <a:lstStyle/>
          <a:p>
            <a:endParaRPr sz="1000"/>
          </a:p>
        </p:txBody>
      </p:sp>
      <p:sp>
        <p:nvSpPr>
          <p:cNvPr id="31" name="object 31"/>
          <p:cNvSpPr/>
          <p:nvPr/>
        </p:nvSpPr>
        <p:spPr>
          <a:xfrm flipV="1">
            <a:off x="6788570" y="2679700"/>
            <a:ext cx="133261" cy="45719"/>
          </a:xfrm>
          <a:custGeom>
            <a:avLst/>
            <a:gdLst/>
            <a:ahLst/>
            <a:cxnLst/>
            <a:rect l="l" t="t" r="r" b="b"/>
            <a:pathLst>
              <a:path w="177165">
                <a:moveTo>
                  <a:pt x="0" y="0"/>
                </a:moveTo>
                <a:lnTo>
                  <a:pt x="176618" y="0"/>
                </a:lnTo>
              </a:path>
            </a:pathLst>
          </a:custGeom>
          <a:ln w="25336">
            <a:solidFill>
              <a:srgbClr val="EE322D"/>
            </a:solidFill>
          </a:ln>
        </p:spPr>
        <p:txBody>
          <a:bodyPr wrap="square" lIns="0" tIns="0" rIns="0" bIns="0" rtlCol="0"/>
          <a:lstStyle/>
          <a:p>
            <a:endParaRPr sz="1000"/>
          </a:p>
        </p:txBody>
      </p:sp>
      <p:sp>
        <p:nvSpPr>
          <p:cNvPr id="59" name="object 29">
            <a:extLst>
              <a:ext uri="{FF2B5EF4-FFF2-40B4-BE49-F238E27FC236}">
                <a16:creationId xmlns:a16="http://schemas.microsoft.com/office/drawing/2014/main" id="{A029C96B-43F8-102E-6728-41E686D1D60D}"/>
              </a:ext>
            </a:extLst>
          </p:cNvPr>
          <p:cNvSpPr txBox="1"/>
          <p:nvPr/>
        </p:nvSpPr>
        <p:spPr>
          <a:xfrm>
            <a:off x="5771747" y="1641557"/>
            <a:ext cx="1247776" cy="234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pt-BR" sz="1400" b="1" spc="-5" dirty="0">
                <a:solidFill>
                  <a:srgbClr val="1F2326"/>
                </a:solidFill>
                <a:latin typeface="Archivo ExtraCondensed Thin"/>
                <a:cs typeface="Archivo ExtraCondensed Thin"/>
              </a:rPr>
              <a:t>T100/ T106</a:t>
            </a:r>
            <a:r>
              <a:rPr sz="1400" b="1" spc="-50" dirty="0">
                <a:solidFill>
                  <a:srgbClr val="1F2326"/>
                </a:solidFill>
                <a:latin typeface="Archivo ExtraCondensed Thin"/>
                <a:cs typeface="Archivo ExtraCondensed Thin"/>
              </a:rPr>
              <a:t> </a:t>
            </a:r>
            <a:endParaRPr sz="1400" b="1" dirty="0">
              <a:latin typeface="Archivo ExtraCondensed Thin"/>
              <a:cs typeface="Archivo ExtraCondensed Thin"/>
            </a:endParaRPr>
          </a:p>
        </p:txBody>
      </p:sp>
      <p:sp>
        <p:nvSpPr>
          <p:cNvPr id="61" name="object 19">
            <a:extLst>
              <a:ext uri="{FF2B5EF4-FFF2-40B4-BE49-F238E27FC236}">
                <a16:creationId xmlns:a16="http://schemas.microsoft.com/office/drawing/2014/main" id="{926146DE-ABF4-7C08-F717-E03D42BF202C}"/>
              </a:ext>
            </a:extLst>
          </p:cNvPr>
          <p:cNvSpPr txBox="1"/>
          <p:nvPr/>
        </p:nvSpPr>
        <p:spPr>
          <a:xfrm>
            <a:off x="5683250" y="1375046"/>
            <a:ext cx="1336367" cy="185948"/>
          </a:xfrm>
          <a:prstGeom prst="rect">
            <a:avLst/>
          </a:prstGeom>
          <a:solidFill>
            <a:srgbClr val="E9362F"/>
          </a:solidFill>
        </p:spPr>
        <p:txBody>
          <a:bodyPr vert="horz" wrap="square" lIns="0" tIns="8890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70"/>
              </a:spcBef>
            </a:pPr>
            <a:r>
              <a:rPr lang="pt-BR" sz="1150" b="1" spc="-5" dirty="0">
                <a:solidFill>
                  <a:srgbClr val="FFFFFF"/>
                </a:solidFill>
                <a:latin typeface="Archivo ExtraCondensed"/>
                <a:cs typeface="Archivo ExtraCondensed"/>
              </a:rPr>
              <a:t>MODELO/ VERSÃO</a:t>
            </a:r>
            <a:endParaRPr sz="1150" dirty="0">
              <a:latin typeface="Archivo ExtraCondensed"/>
              <a:cs typeface="Archivo ExtraCondensed"/>
            </a:endParaRPr>
          </a:p>
        </p:txBody>
      </p:sp>
      <p:pic>
        <p:nvPicPr>
          <p:cNvPr id="1029" name="Imagem 1028">
            <a:extLst>
              <a:ext uri="{FF2B5EF4-FFF2-40B4-BE49-F238E27FC236}">
                <a16:creationId xmlns:a16="http://schemas.microsoft.com/office/drawing/2014/main" id="{914058B9-C96F-7316-8F49-B820398F8A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78" y="70319"/>
            <a:ext cx="1838072" cy="545208"/>
          </a:xfrm>
          <a:prstGeom prst="rect">
            <a:avLst/>
          </a:prstGeom>
        </p:spPr>
      </p:pic>
      <p:sp>
        <p:nvSpPr>
          <p:cNvPr id="21" name="object 21">
            <a:extLst>
              <a:ext uri="{FF2B5EF4-FFF2-40B4-BE49-F238E27FC236}">
                <a16:creationId xmlns:a16="http://schemas.microsoft.com/office/drawing/2014/main" id="{554FF0BB-040E-D607-9D16-0C839890B4E4}"/>
              </a:ext>
            </a:extLst>
          </p:cNvPr>
          <p:cNvSpPr txBox="1"/>
          <p:nvPr/>
        </p:nvSpPr>
        <p:spPr>
          <a:xfrm>
            <a:off x="4197628" y="2980212"/>
            <a:ext cx="2984004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NORMAS DE REFERÊNCIA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49A08DC9-90CB-0CAC-12A5-C48082B87DDB}"/>
              </a:ext>
            </a:extLst>
          </p:cNvPr>
          <p:cNvSpPr txBox="1"/>
          <p:nvPr/>
        </p:nvSpPr>
        <p:spPr>
          <a:xfrm>
            <a:off x="4197628" y="3201131"/>
            <a:ext cx="2988104" cy="832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ABNT NBR 15834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ABNT NBR 14629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ABNT NBR 15837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NR 6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NR 35</a:t>
            </a:r>
          </a:p>
        </p:txBody>
      </p:sp>
      <p:sp>
        <p:nvSpPr>
          <p:cNvPr id="25" name="object 21">
            <a:extLst>
              <a:ext uri="{FF2B5EF4-FFF2-40B4-BE49-F238E27FC236}">
                <a16:creationId xmlns:a16="http://schemas.microsoft.com/office/drawing/2014/main" id="{77DF2B6B-8B45-A153-2B57-3860F96085D1}"/>
              </a:ext>
            </a:extLst>
          </p:cNvPr>
          <p:cNvSpPr txBox="1"/>
          <p:nvPr/>
        </p:nvSpPr>
        <p:spPr>
          <a:xfrm>
            <a:off x="350521" y="2980212"/>
            <a:ext cx="2984006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CARACTERÍSTICAS TÉCNICAS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26" name="object 22">
            <a:extLst>
              <a:ext uri="{FF2B5EF4-FFF2-40B4-BE49-F238E27FC236}">
                <a16:creationId xmlns:a16="http://schemas.microsoft.com/office/drawing/2014/main" id="{7CEBE32B-D8CC-11E8-D497-A6FD1E6665D5}"/>
              </a:ext>
            </a:extLst>
          </p:cNvPr>
          <p:cNvSpPr txBox="1"/>
          <p:nvPr/>
        </p:nvSpPr>
        <p:spPr>
          <a:xfrm>
            <a:off x="349250" y="3201264"/>
            <a:ext cx="3453981" cy="4994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</a:rPr>
              <a:t>Costura: Linha de poliéster de alta tenacidade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Carga mínima de ruptura:  15kN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Capacidade: um (01) usuário de 60 a 110kg</a:t>
            </a:r>
          </a:p>
        </p:txBody>
      </p:sp>
      <p:sp>
        <p:nvSpPr>
          <p:cNvPr id="29" name="object 21">
            <a:extLst>
              <a:ext uri="{FF2B5EF4-FFF2-40B4-BE49-F238E27FC236}">
                <a16:creationId xmlns:a16="http://schemas.microsoft.com/office/drawing/2014/main" id="{779E22DE-AFCD-4E51-665A-61539DB34D80}"/>
              </a:ext>
            </a:extLst>
          </p:cNvPr>
          <p:cNvSpPr txBox="1"/>
          <p:nvPr/>
        </p:nvSpPr>
        <p:spPr>
          <a:xfrm>
            <a:off x="361947" y="4260255"/>
            <a:ext cx="2984005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 MARCA/ LINHA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32" name="object 22">
            <a:extLst>
              <a:ext uri="{FF2B5EF4-FFF2-40B4-BE49-F238E27FC236}">
                <a16:creationId xmlns:a16="http://schemas.microsoft.com/office/drawing/2014/main" id="{D22A8223-D2BD-3A22-752C-6E619EE1E3F0}"/>
              </a:ext>
            </a:extLst>
          </p:cNvPr>
          <p:cNvSpPr txBox="1"/>
          <p:nvPr/>
        </p:nvSpPr>
        <p:spPr>
          <a:xfrm>
            <a:off x="415775" y="4479146"/>
            <a:ext cx="2977042" cy="1737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pt-BR" sz="105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KSTRONG/ ALTECO </a:t>
            </a:r>
            <a:endParaRPr lang="pt-BR" sz="1050" dirty="0">
              <a:latin typeface="Archivo ExtraCondensed"/>
              <a:cs typeface="Archivo ExtraCondensed Thin"/>
            </a:endParaRPr>
          </a:p>
        </p:txBody>
      </p:sp>
      <p:graphicFrame>
        <p:nvGraphicFramePr>
          <p:cNvPr id="18" name="Google Shape;109;p25">
            <a:extLst>
              <a:ext uri="{FF2B5EF4-FFF2-40B4-BE49-F238E27FC236}">
                <a16:creationId xmlns:a16="http://schemas.microsoft.com/office/drawing/2014/main" id="{A3F5BDA3-48B4-E269-3088-130473608B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3236720"/>
              </p:ext>
            </p:extLst>
          </p:nvPr>
        </p:nvGraphicFramePr>
        <p:xfrm>
          <a:off x="349250" y="5215253"/>
          <a:ext cx="3285872" cy="4110728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076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818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pt-BR" sz="800" b="1" dirty="0">
                          <a:solidFill>
                            <a:schemeClr val="bg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TALABARTE T100</a:t>
                      </a:r>
                      <a:endParaRPr sz="800" b="1" dirty="0">
                        <a:solidFill>
                          <a:schemeClr val="bg1"/>
                        </a:solidFill>
                        <a:latin typeface="Archivo ExtraCondensed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rgbClr val="E7302B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800" b="1" dirty="0">
                        <a:solidFill>
                          <a:schemeClr val="bg1"/>
                        </a:solidFill>
                        <a:latin typeface="Archivo ExtraCondensed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rgbClr val="E730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020044"/>
                  </a:ext>
                </a:extLst>
              </a:tr>
              <a:tr h="50956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CONECTOR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(CINTO) 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-01 CONECTOR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-CLASSE “B”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-DUPLA TRAVA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-EM AÇO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-BERTURA 22mm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44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CONECTOR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(ANCORAGEM) 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-02 CONECTORES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-CLASSE “A”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-DUPLA TRAVA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</a:t>
                      </a:r>
                      <a:r>
                        <a:rPr lang="pt-BR" sz="900">
                          <a:solidFill>
                            <a:schemeClr val="dk1"/>
                          </a:solidFill>
                          <a:latin typeface="Archivo ExtraCondensed"/>
                        </a:rPr>
                        <a:t>EM ALUMÍNIO</a:t>
                      </a:r>
                      <a:endParaRPr lang="pt-BR" sz="900" dirty="0">
                        <a:solidFill>
                          <a:schemeClr val="dk1"/>
                        </a:solidFill>
                        <a:latin typeface="Archivo ExtraCondensed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-ABERTURA 110 mm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780243"/>
                  </a:ext>
                </a:extLst>
              </a:tr>
              <a:tr h="4126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ABS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lang="pt-BR" sz="900" dirty="0">
                        <a:solidFill>
                          <a:srgbClr val="000000"/>
                        </a:solidFill>
                        <a:latin typeface="Archivo ExtraCondensed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-ABSORVEDOR DE ENERGIA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-EM POLIÉSTER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954992"/>
                  </a:ext>
                </a:extLst>
              </a:tr>
              <a:tr h="5095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FITA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dirty="0">
                          <a:latin typeface="Archivo ExtraCondensed"/>
                        </a:rPr>
                        <a:t>-FITA </a:t>
                      </a: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DE POLIÉSTER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dirty="0">
                          <a:latin typeface="Archivo ExtraCondensed"/>
                        </a:rPr>
                        <a:t>-TUBULAR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-LARGURA 35 mm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62630"/>
                  </a:ext>
                </a:extLst>
              </a:tr>
              <a:tr h="218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COMPRIMENTO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dirty="0">
                          <a:latin typeface="Archivo ExtraCondensed"/>
                        </a:rPr>
                        <a:t>1,3 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023264"/>
                  </a:ext>
                </a:extLst>
              </a:tr>
              <a:tr h="218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ZLQ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dirty="0">
                          <a:latin typeface="Archivo ExtraCondensed"/>
                        </a:rPr>
                        <a:t>4,7 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186405"/>
                  </a:ext>
                </a:extLst>
              </a:tr>
              <a:tr h="218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PESO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dirty="0">
                          <a:latin typeface="Archivo ExtraCondensed"/>
                        </a:rPr>
                        <a:t>1,5 kg  </a:t>
                      </a:r>
                      <a:r>
                        <a:rPr lang="pt-BR" sz="900" spc="-5" dirty="0">
                          <a:solidFill>
                            <a:srgbClr val="1F2326"/>
                          </a:solidFill>
                          <a:latin typeface="Archivo ExtraCondensed"/>
                          <a:cs typeface="Archivo ExtraCondensed Thin"/>
                        </a:rPr>
                        <a:t>± 0,10 kg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117603"/>
                  </a:ext>
                </a:extLst>
              </a:tr>
            </a:tbl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7CEFD588-6EE4-C25C-1A67-F2DBFA89C2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9" t="20462" r="18522" b="19741"/>
          <a:stretch>
            <a:fillRect/>
          </a:stretch>
        </p:blipFill>
        <p:spPr>
          <a:xfrm>
            <a:off x="4213442" y="4785720"/>
            <a:ext cx="2819209" cy="438043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DCEA2-08C9-F969-3424-5D0259061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36CEE3B-EAD1-00D5-90DE-9E75EAD6704E}"/>
              </a:ext>
            </a:extLst>
          </p:cNvPr>
          <p:cNvSpPr txBox="1"/>
          <p:nvPr/>
        </p:nvSpPr>
        <p:spPr>
          <a:xfrm>
            <a:off x="5567552" y="474018"/>
            <a:ext cx="1792098" cy="15517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K</a:t>
            </a:r>
            <a:r>
              <a:rPr sz="900" b="0" spc="2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b="0" spc="2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T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b="0" spc="3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N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G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0" dirty="0">
                <a:solidFill>
                  <a:srgbClr val="231F20"/>
                </a:solidFill>
                <a:latin typeface="Kanit ExtraLight"/>
                <a:cs typeface="Kanit ExtraLight"/>
              </a:rPr>
              <a:t>.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C</a:t>
            </a:r>
            <a:r>
              <a:rPr sz="900" b="0" spc="3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M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5" dirty="0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B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b="0" spc="20" dirty="0">
                <a:solidFill>
                  <a:srgbClr val="231F20"/>
                </a:solidFill>
                <a:latin typeface="Kanit ExtraLight"/>
                <a:cs typeface="Kanit ExtraLight"/>
              </a:rPr>
              <a:t> A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0" dirty="0">
                <a:solidFill>
                  <a:srgbClr val="231F20"/>
                </a:solidFill>
                <a:latin typeface="Kanit ExtraLight"/>
                <a:cs typeface="Kanit ExtraLight"/>
              </a:rPr>
              <a:t>I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L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0" dirty="0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b="0" spc="5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endParaRPr sz="900" dirty="0">
              <a:latin typeface="Kanit ExtraLight"/>
              <a:cs typeface="Kanit ExtraLight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C6DD24B-C832-CD6A-563A-D4A576BD5B73}"/>
              </a:ext>
            </a:extLst>
          </p:cNvPr>
          <p:cNvSpPr/>
          <p:nvPr/>
        </p:nvSpPr>
        <p:spPr>
          <a:xfrm>
            <a:off x="5149850" y="504261"/>
            <a:ext cx="305504" cy="1173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0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5942EC0-E6A4-F281-213B-1BA9134DBE17}"/>
              </a:ext>
            </a:extLst>
          </p:cNvPr>
          <p:cNvSpPr/>
          <p:nvPr/>
        </p:nvSpPr>
        <p:spPr>
          <a:xfrm>
            <a:off x="5953206" y="10167090"/>
            <a:ext cx="433024" cy="1455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7AA800FC-78AE-C846-FAD4-BC690EDAF4B1}"/>
              </a:ext>
            </a:extLst>
          </p:cNvPr>
          <p:cNvSpPr/>
          <p:nvPr/>
        </p:nvSpPr>
        <p:spPr>
          <a:xfrm>
            <a:off x="6438114" y="10211599"/>
            <a:ext cx="135255" cy="100330"/>
          </a:xfrm>
          <a:custGeom>
            <a:avLst/>
            <a:gdLst/>
            <a:ahLst/>
            <a:cxnLst/>
            <a:rect l="l" t="t" r="r" b="b"/>
            <a:pathLst>
              <a:path w="135254" h="100329">
                <a:moveTo>
                  <a:pt x="102171" y="0"/>
                </a:moveTo>
                <a:lnTo>
                  <a:pt x="64490" y="0"/>
                </a:lnTo>
                <a:lnTo>
                  <a:pt x="41825" y="4170"/>
                </a:lnTo>
                <a:lnTo>
                  <a:pt x="24168" y="15346"/>
                </a:lnTo>
                <a:lnTo>
                  <a:pt x="11330" y="31520"/>
                </a:lnTo>
                <a:lnTo>
                  <a:pt x="3124" y="50685"/>
                </a:lnTo>
                <a:lnTo>
                  <a:pt x="0" y="69583"/>
                </a:lnTo>
                <a:lnTo>
                  <a:pt x="3350" y="85291"/>
                </a:lnTo>
                <a:lnTo>
                  <a:pt x="14486" y="96025"/>
                </a:lnTo>
                <a:lnTo>
                  <a:pt x="34722" y="99999"/>
                </a:lnTo>
                <a:lnTo>
                  <a:pt x="80226" y="99999"/>
                </a:lnTo>
                <a:lnTo>
                  <a:pt x="93715" y="98476"/>
                </a:lnTo>
                <a:lnTo>
                  <a:pt x="104670" y="94173"/>
                </a:lnTo>
                <a:lnTo>
                  <a:pt x="113116" y="87494"/>
                </a:lnTo>
                <a:lnTo>
                  <a:pt x="117133" y="81660"/>
                </a:lnTo>
                <a:lnTo>
                  <a:pt x="43878" y="81660"/>
                </a:lnTo>
                <a:lnTo>
                  <a:pt x="31486" y="79671"/>
                </a:lnTo>
                <a:lnTo>
                  <a:pt x="23746" y="73761"/>
                </a:lnTo>
                <a:lnTo>
                  <a:pt x="20811" y="64023"/>
                </a:lnTo>
                <a:lnTo>
                  <a:pt x="22834" y="50545"/>
                </a:lnTo>
                <a:lnTo>
                  <a:pt x="28840" y="37041"/>
                </a:lnTo>
                <a:lnTo>
                  <a:pt x="37674" y="26957"/>
                </a:lnTo>
                <a:lnTo>
                  <a:pt x="49052" y="20647"/>
                </a:lnTo>
                <a:lnTo>
                  <a:pt x="62687" y="18465"/>
                </a:lnTo>
                <a:lnTo>
                  <a:pt x="133101" y="18465"/>
                </a:lnTo>
                <a:lnTo>
                  <a:pt x="128383" y="9355"/>
                </a:lnTo>
                <a:lnTo>
                  <a:pt x="118155" y="2496"/>
                </a:lnTo>
                <a:lnTo>
                  <a:pt x="102171" y="0"/>
                </a:lnTo>
                <a:close/>
              </a:path>
              <a:path w="135254" h="100329">
                <a:moveTo>
                  <a:pt x="130911" y="46659"/>
                </a:moveTo>
                <a:lnTo>
                  <a:pt x="53784" y="46659"/>
                </a:lnTo>
                <a:lnTo>
                  <a:pt x="49073" y="62496"/>
                </a:lnTo>
                <a:lnTo>
                  <a:pt x="104026" y="62496"/>
                </a:lnTo>
                <a:lnTo>
                  <a:pt x="100359" y="71020"/>
                </a:lnTo>
                <a:lnTo>
                  <a:pt x="93448" y="76993"/>
                </a:lnTo>
                <a:lnTo>
                  <a:pt x="83682" y="80509"/>
                </a:lnTo>
                <a:lnTo>
                  <a:pt x="71450" y="81660"/>
                </a:lnTo>
                <a:lnTo>
                  <a:pt x="117133" y="81660"/>
                </a:lnTo>
                <a:lnTo>
                  <a:pt x="119075" y="78841"/>
                </a:lnTo>
                <a:lnTo>
                  <a:pt x="130911" y="46659"/>
                </a:lnTo>
                <a:close/>
              </a:path>
              <a:path w="135254" h="100329">
                <a:moveTo>
                  <a:pt x="133101" y="18465"/>
                </a:moveTo>
                <a:lnTo>
                  <a:pt x="105384" y="18465"/>
                </a:lnTo>
                <a:lnTo>
                  <a:pt x="111823" y="23050"/>
                </a:lnTo>
                <a:lnTo>
                  <a:pt x="113360" y="32359"/>
                </a:lnTo>
                <a:lnTo>
                  <a:pt x="134963" y="32359"/>
                </a:lnTo>
                <a:lnTo>
                  <a:pt x="133702" y="19625"/>
                </a:lnTo>
                <a:lnTo>
                  <a:pt x="133101" y="1846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F307890D-396D-51DE-4238-2BB308CCF096}"/>
              </a:ext>
            </a:extLst>
          </p:cNvPr>
          <p:cNvSpPr/>
          <p:nvPr/>
        </p:nvSpPr>
        <p:spPr>
          <a:xfrm>
            <a:off x="6572502" y="10212988"/>
            <a:ext cx="140970" cy="97790"/>
          </a:xfrm>
          <a:custGeom>
            <a:avLst/>
            <a:gdLst/>
            <a:ahLst/>
            <a:cxnLst/>
            <a:rect l="l" t="t" r="r" b="b"/>
            <a:pathLst>
              <a:path w="140970" h="97790">
                <a:moveTo>
                  <a:pt x="112204" y="0"/>
                </a:moveTo>
                <a:lnTo>
                  <a:pt x="29133" y="0"/>
                </a:lnTo>
                <a:lnTo>
                  <a:pt x="0" y="97218"/>
                </a:lnTo>
                <a:lnTo>
                  <a:pt x="19926" y="97218"/>
                </a:lnTo>
                <a:lnTo>
                  <a:pt x="30543" y="61798"/>
                </a:lnTo>
                <a:lnTo>
                  <a:pt x="101369" y="61798"/>
                </a:lnTo>
                <a:lnTo>
                  <a:pt x="101269" y="61544"/>
                </a:lnTo>
                <a:lnTo>
                  <a:pt x="120839" y="56235"/>
                </a:lnTo>
                <a:lnTo>
                  <a:pt x="131789" y="46505"/>
                </a:lnTo>
                <a:lnTo>
                  <a:pt x="132786" y="44437"/>
                </a:lnTo>
                <a:lnTo>
                  <a:pt x="35737" y="44437"/>
                </a:lnTo>
                <a:lnTo>
                  <a:pt x="43433" y="18745"/>
                </a:lnTo>
                <a:lnTo>
                  <a:pt x="140340" y="18745"/>
                </a:lnTo>
                <a:lnTo>
                  <a:pt x="140967" y="13298"/>
                </a:lnTo>
                <a:lnTo>
                  <a:pt x="136256" y="5051"/>
                </a:lnTo>
                <a:lnTo>
                  <a:pt x="126314" y="1048"/>
                </a:lnTo>
                <a:lnTo>
                  <a:pt x="112204" y="0"/>
                </a:lnTo>
                <a:close/>
              </a:path>
              <a:path w="140970" h="97790">
                <a:moveTo>
                  <a:pt x="101369" y="61798"/>
                </a:moveTo>
                <a:lnTo>
                  <a:pt x="77762" y="61798"/>
                </a:lnTo>
                <a:lnTo>
                  <a:pt x="91681" y="97218"/>
                </a:lnTo>
                <a:lnTo>
                  <a:pt x="115290" y="97218"/>
                </a:lnTo>
                <a:lnTo>
                  <a:pt x="101369" y="61798"/>
                </a:lnTo>
                <a:close/>
              </a:path>
              <a:path w="140970" h="97790">
                <a:moveTo>
                  <a:pt x="140340" y="18745"/>
                </a:moveTo>
                <a:lnTo>
                  <a:pt x="100456" y="18745"/>
                </a:lnTo>
                <a:lnTo>
                  <a:pt x="108029" y="18968"/>
                </a:lnTo>
                <a:lnTo>
                  <a:pt x="114677" y="20429"/>
                </a:lnTo>
                <a:lnTo>
                  <a:pt x="118730" y="24311"/>
                </a:lnTo>
                <a:lnTo>
                  <a:pt x="118516" y="31800"/>
                </a:lnTo>
                <a:lnTo>
                  <a:pt x="114404" y="38929"/>
                </a:lnTo>
                <a:lnTo>
                  <a:pt x="108169" y="42700"/>
                </a:lnTo>
                <a:lnTo>
                  <a:pt x="100728" y="44180"/>
                </a:lnTo>
                <a:lnTo>
                  <a:pt x="93002" y="44437"/>
                </a:lnTo>
                <a:lnTo>
                  <a:pt x="132786" y="44437"/>
                </a:lnTo>
                <a:lnTo>
                  <a:pt x="137008" y="35678"/>
                </a:lnTo>
                <a:lnTo>
                  <a:pt x="139382" y="27076"/>
                </a:lnTo>
                <a:lnTo>
                  <a:pt x="140340" y="1874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1C821A14-91BA-BFD4-F34F-89A2EC84756A}"/>
              </a:ext>
            </a:extLst>
          </p:cNvPr>
          <p:cNvSpPr/>
          <p:nvPr/>
        </p:nvSpPr>
        <p:spPr>
          <a:xfrm>
            <a:off x="6711545" y="10211595"/>
            <a:ext cx="132715" cy="100330"/>
          </a:xfrm>
          <a:custGeom>
            <a:avLst/>
            <a:gdLst/>
            <a:ahLst/>
            <a:cxnLst/>
            <a:rect l="l" t="t" r="r" b="b"/>
            <a:pathLst>
              <a:path w="132715" h="100329">
                <a:moveTo>
                  <a:pt x="97373" y="0"/>
                </a:moveTo>
                <a:lnTo>
                  <a:pt x="64797" y="0"/>
                </a:lnTo>
                <a:lnTo>
                  <a:pt x="42012" y="4105"/>
                </a:lnTo>
                <a:lnTo>
                  <a:pt x="24284" y="15138"/>
                </a:lnTo>
                <a:lnTo>
                  <a:pt x="11405" y="31171"/>
                </a:lnTo>
                <a:lnTo>
                  <a:pt x="3164" y="50279"/>
                </a:lnTo>
                <a:lnTo>
                  <a:pt x="0" y="69240"/>
                </a:lnTo>
                <a:lnTo>
                  <a:pt x="3327" y="85088"/>
                </a:lnTo>
                <a:lnTo>
                  <a:pt x="14492" y="95961"/>
                </a:lnTo>
                <a:lnTo>
                  <a:pt x="34838" y="99999"/>
                </a:lnTo>
                <a:lnTo>
                  <a:pt x="67413" y="99999"/>
                </a:lnTo>
                <a:lnTo>
                  <a:pt x="90127" y="95942"/>
                </a:lnTo>
                <a:lnTo>
                  <a:pt x="107912" y="85036"/>
                </a:lnTo>
                <a:lnTo>
                  <a:pt x="110661" y="81673"/>
                </a:lnTo>
                <a:lnTo>
                  <a:pt x="44058" y="81673"/>
                </a:lnTo>
                <a:lnTo>
                  <a:pt x="31604" y="79618"/>
                </a:lnTo>
                <a:lnTo>
                  <a:pt x="23859" y="73564"/>
                </a:lnTo>
                <a:lnTo>
                  <a:pt x="20952" y="63682"/>
                </a:lnTo>
                <a:lnTo>
                  <a:pt x="23014" y="50139"/>
                </a:lnTo>
                <a:lnTo>
                  <a:pt x="29036" y="36695"/>
                </a:lnTo>
                <a:lnTo>
                  <a:pt x="37878" y="26755"/>
                </a:lnTo>
                <a:lnTo>
                  <a:pt x="49280" y="20593"/>
                </a:lnTo>
                <a:lnTo>
                  <a:pt x="62981" y="18478"/>
                </a:lnTo>
                <a:lnTo>
                  <a:pt x="129482" y="18478"/>
                </a:lnTo>
                <a:lnTo>
                  <a:pt x="128807" y="15295"/>
                </a:lnTo>
                <a:lnTo>
                  <a:pt x="117623" y="4164"/>
                </a:lnTo>
                <a:lnTo>
                  <a:pt x="97373" y="0"/>
                </a:lnTo>
                <a:close/>
              </a:path>
              <a:path w="132715" h="100329">
                <a:moveTo>
                  <a:pt x="129482" y="18478"/>
                </a:moveTo>
                <a:lnTo>
                  <a:pt x="88241" y="18478"/>
                </a:lnTo>
                <a:lnTo>
                  <a:pt x="100539" y="20593"/>
                </a:lnTo>
                <a:lnTo>
                  <a:pt x="108307" y="26755"/>
                </a:lnTo>
                <a:lnTo>
                  <a:pt x="111323" y="36695"/>
                </a:lnTo>
                <a:lnTo>
                  <a:pt x="109361" y="50139"/>
                </a:lnTo>
                <a:lnTo>
                  <a:pt x="103276" y="63564"/>
                </a:lnTo>
                <a:lnTo>
                  <a:pt x="94320" y="73459"/>
                </a:lnTo>
                <a:lnTo>
                  <a:pt x="82871" y="79578"/>
                </a:lnTo>
                <a:lnTo>
                  <a:pt x="69306" y="81673"/>
                </a:lnTo>
                <a:lnTo>
                  <a:pt x="110661" y="81673"/>
                </a:lnTo>
                <a:lnTo>
                  <a:pt x="120875" y="69181"/>
                </a:lnTo>
                <a:lnTo>
                  <a:pt x="129123" y="50279"/>
                </a:lnTo>
                <a:lnTo>
                  <a:pt x="132211" y="31348"/>
                </a:lnTo>
                <a:lnTo>
                  <a:pt x="129482" y="18478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4A3A7335-CE34-FE05-145A-4E4AC6D321ED}"/>
              </a:ext>
            </a:extLst>
          </p:cNvPr>
          <p:cNvSpPr/>
          <p:nvPr/>
        </p:nvSpPr>
        <p:spPr>
          <a:xfrm>
            <a:off x="6851674" y="10212983"/>
            <a:ext cx="136525" cy="99060"/>
          </a:xfrm>
          <a:custGeom>
            <a:avLst/>
            <a:gdLst/>
            <a:ahLst/>
            <a:cxnLst/>
            <a:rect l="l" t="t" r="r" b="b"/>
            <a:pathLst>
              <a:path w="136525" h="99059">
                <a:moveTo>
                  <a:pt x="37973" y="0"/>
                </a:moveTo>
                <a:lnTo>
                  <a:pt x="18161" y="0"/>
                </a:lnTo>
                <a:lnTo>
                  <a:pt x="3302" y="49580"/>
                </a:lnTo>
                <a:lnTo>
                  <a:pt x="0" y="69018"/>
                </a:lnTo>
                <a:lnTo>
                  <a:pt x="3421" y="84566"/>
                </a:lnTo>
                <a:lnTo>
                  <a:pt x="14755" y="94879"/>
                </a:lnTo>
                <a:lnTo>
                  <a:pt x="35191" y="98615"/>
                </a:lnTo>
                <a:lnTo>
                  <a:pt x="59779" y="98615"/>
                </a:lnTo>
                <a:lnTo>
                  <a:pt x="82401" y="94861"/>
                </a:lnTo>
                <a:lnTo>
                  <a:pt x="100019" y="84518"/>
                </a:lnTo>
                <a:lnTo>
                  <a:pt x="103530" y="80276"/>
                </a:lnTo>
                <a:lnTo>
                  <a:pt x="44412" y="80276"/>
                </a:lnTo>
                <a:lnTo>
                  <a:pt x="31921" y="78505"/>
                </a:lnTo>
                <a:lnTo>
                  <a:pt x="24009" y="72983"/>
                </a:lnTo>
                <a:lnTo>
                  <a:pt x="20984" y="63399"/>
                </a:lnTo>
                <a:lnTo>
                  <a:pt x="23152" y="49441"/>
                </a:lnTo>
                <a:lnTo>
                  <a:pt x="37973" y="0"/>
                </a:lnTo>
                <a:close/>
              </a:path>
              <a:path w="136525" h="99059">
                <a:moveTo>
                  <a:pt x="136144" y="0"/>
                </a:moveTo>
                <a:lnTo>
                  <a:pt x="116332" y="0"/>
                </a:lnTo>
                <a:lnTo>
                  <a:pt x="101523" y="49441"/>
                </a:lnTo>
                <a:lnTo>
                  <a:pt x="95293" y="63340"/>
                </a:lnTo>
                <a:lnTo>
                  <a:pt x="86426" y="72931"/>
                </a:lnTo>
                <a:lnTo>
                  <a:pt x="75145" y="78485"/>
                </a:lnTo>
                <a:lnTo>
                  <a:pt x="61671" y="80276"/>
                </a:lnTo>
                <a:lnTo>
                  <a:pt x="103530" y="80276"/>
                </a:lnTo>
                <a:lnTo>
                  <a:pt x="112892" y="68965"/>
                </a:lnTo>
                <a:lnTo>
                  <a:pt x="121285" y="49580"/>
                </a:lnTo>
                <a:lnTo>
                  <a:pt x="136144" y="0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82D3411D-B278-D486-26B5-38B371CDDBC7}"/>
              </a:ext>
            </a:extLst>
          </p:cNvPr>
          <p:cNvSpPr/>
          <p:nvPr/>
        </p:nvSpPr>
        <p:spPr>
          <a:xfrm>
            <a:off x="6976509" y="10212848"/>
            <a:ext cx="140335" cy="97790"/>
          </a:xfrm>
          <a:custGeom>
            <a:avLst/>
            <a:gdLst/>
            <a:ahLst/>
            <a:cxnLst/>
            <a:rect l="l" t="t" r="r" b="b"/>
            <a:pathLst>
              <a:path w="140334" h="97790">
                <a:moveTo>
                  <a:pt x="109346" y="0"/>
                </a:moveTo>
                <a:lnTo>
                  <a:pt x="29159" y="0"/>
                </a:lnTo>
                <a:lnTo>
                  <a:pt x="0" y="97358"/>
                </a:lnTo>
                <a:lnTo>
                  <a:pt x="19799" y="97358"/>
                </a:lnTo>
                <a:lnTo>
                  <a:pt x="27292" y="72364"/>
                </a:lnTo>
                <a:lnTo>
                  <a:pt x="87909" y="72364"/>
                </a:lnTo>
                <a:lnTo>
                  <a:pt x="106336" y="69732"/>
                </a:lnTo>
                <a:lnTo>
                  <a:pt x="120543" y="62360"/>
                </a:lnTo>
                <a:lnTo>
                  <a:pt x="128452" y="53606"/>
                </a:lnTo>
                <a:lnTo>
                  <a:pt x="32905" y="53606"/>
                </a:lnTo>
                <a:lnTo>
                  <a:pt x="43306" y="18884"/>
                </a:lnTo>
                <a:lnTo>
                  <a:pt x="139319" y="18884"/>
                </a:lnTo>
                <a:lnTo>
                  <a:pt x="136348" y="9199"/>
                </a:lnTo>
                <a:lnTo>
                  <a:pt x="126332" y="2308"/>
                </a:lnTo>
                <a:lnTo>
                  <a:pt x="109346" y="0"/>
                </a:lnTo>
                <a:close/>
              </a:path>
              <a:path w="140334" h="97790">
                <a:moveTo>
                  <a:pt x="139319" y="18884"/>
                </a:moveTo>
                <a:lnTo>
                  <a:pt x="104419" y="18884"/>
                </a:lnTo>
                <a:lnTo>
                  <a:pt x="110696" y="19510"/>
                </a:lnTo>
                <a:lnTo>
                  <a:pt x="115860" y="22010"/>
                </a:lnTo>
                <a:lnTo>
                  <a:pt x="118583" y="27323"/>
                </a:lnTo>
                <a:lnTo>
                  <a:pt x="117538" y="36385"/>
                </a:lnTo>
                <a:lnTo>
                  <a:pt x="113181" y="45344"/>
                </a:lnTo>
                <a:lnTo>
                  <a:pt x="107302" y="50568"/>
                </a:lnTo>
                <a:lnTo>
                  <a:pt x="100661" y="53005"/>
                </a:lnTo>
                <a:lnTo>
                  <a:pt x="94018" y="53606"/>
                </a:lnTo>
                <a:lnTo>
                  <a:pt x="128452" y="53606"/>
                </a:lnTo>
                <a:lnTo>
                  <a:pt x="130780" y="51029"/>
                </a:lnTo>
                <a:lnTo>
                  <a:pt x="137299" y="36525"/>
                </a:lnTo>
                <a:lnTo>
                  <a:pt x="139852" y="20622"/>
                </a:lnTo>
                <a:lnTo>
                  <a:pt x="139319" y="18884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ED3DE916-CE95-CB41-1644-FDD5473A8046}"/>
              </a:ext>
            </a:extLst>
          </p:cNvPr>
          <p:cNvSpPr/>
          <p:nvPr/>
        </p:nvSpPr>
        <p:spPr>
          <a:xfrm>
            <a:off x="3815194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650E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ABB0F4F8-D92A-6CA3-7402-9AD80B462CA5}"/>
              </a:ext>
            </a:extLst>
          </p:cNvPr>
          <p:cNvSpPr/>
          <p:nvPr/>
        </p:nvSpPr>
        <p:spPr>
          <a:xfrm>
            <a:off x="2863202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8C1A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B4C162A5-9B94-BC67-80FC-5CBF4DD6ADEC}"/>
              </a:ext>
            </a:extLst>
          </p:cNvPr>
          <p:cNvSpPr/>
          <p:nvPr/>
        </p:nvSpPr>
        <p:spPr>
          <a:xfrm>
            <a:off x="1911197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AC1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F307CB55-B3D4-E484-82B4-E72705BF7594}"/>
              </a:ext>
            </a:extLst>
          </p:cNvPr>
          <p:cNvSpPr/>
          <p:nvPr/>
        </p:nvSpPr>
        <p:spPr>
          <a:xfrm>
            <a:off x="959205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D023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A496B90A-4489-0075-FF80-D14562B2A240}"/>
              </a:ext>
            </a:extLst>
          </p:cNvPr>
          <p:cNvSpPr/>
          <p:nvPr/>
        </p:nvSpPr>
        <p:spPr>
          <a:xfrm>
            <a:off x="0" y="10048341"/>
            <a:ext cx="959485" cy="643890"/>
          </a:xfrm>
          <a:custGeom>
            <a:avLst/>
            <a:gdLst/>
            <a:ahLst/>
            <a:cxnLst/>
            <a:rect l="l" t="t" r="r" b="b"/>
            <a:pathLst>
              <a:path w="959485" h="643890">
                <a:moveTo>
                  <a:pt x="0" y="643661"/>
                </a:moveTo>
                <a:lnTo>
                  <a:pt x="959205" y="643661"/>
                </a:lnTo>
                <a:lnTo>
                  <a:pt x="959205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E73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9" name="Imagem 1028">
            <a:extLst>
              <a:ext uri="{FF2B5EF4-FFF2-40B4-BE49-F238E27FC236}">
                <a16:creationId xmlns:a16="http://schemas.microsoft.com/office/drawing/2014/main" id="{5B7D3545-2292-EEB2-7D41-B655AB52AD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78" y="70319"/>
            <a:ext cx="1838072" cy="545208"/>
          </a:xfrm>
          <a:prstGeom prst="rect">
            <a:avLst/>
          </a:prstGeom>
        </p:spPr>
      </p:pic>
      <p:sp>
        <p:nvSpPr>
          <p:cNvPr id="41" name="object 21">
            <a:extLst>
              <a:ext uri="{FF2B5EF4-FFF2-40B4-BE49-F238E27FC236}">
                <a16:creationId xmlns:a16="http://schemas.microsoft.com/office/drawing/2014/main" id="{04BD0718-3046-8C9F-2469-253124B91F85}"/>
              </a:ext>
            </a:extLst>
          </p:cNvPr>
          <p:cNvSpPr txBox="1"/>
          <p:nvPr/>
        </p:nvSpPr>
        <p:spPr>
          <a:xfrm>
            <a:off x="354748" y="7033238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VALIDADE 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0B106954-D9CD-7342-769B-65401CA00BCC}"/>
              </a:ext>
            </a:extLst>
          </p:cNvPr>
          <p:cNvSpPr txBox="1"/>
          <p:nvPr/>
        </p:nvSpPr>
        <p:spPr>
          <a:xfrm>
            <a:off x="273207" y="7254935"/>
            <a:ext cx="65917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 dirty="0">
                <a:latin typeface="Archivo ExtraCondensed"/>
              </a:rPr>
              <a:t>O prazo máximo de validade do equipamento é de 10 (dez) anos, contados a partir da data de fabricação, desde que sejam rigorosamente respeitadas as condições de uso, armazenamento, conservação e inspeção.</a:t>
            </a:r>
            <a:endParaRPr lang="pt-BR" sz="1000" dirty="0">
              <a:effectLst/>
              <a:latin typeface="Archivo ExtraCondensed"/>
            </a:endParaRPr>
          </a:p>
        </p:txBody>
      </p:sp>
      <p:sp>
        <p:nvSpPr>
          <p:cNvPr id="48" name="object 21">
            <a:extLst>
              <a:ext uri="{FF2B5EF4-FFF2-40B4-BE49-F238E27FC236}">
                <a16:creationId xmlns:a16="http://schemas.microsoft.com/office/drawing/2014/main" id="{72D01E02-3F45-50BB-67D2-EA6E8E1B35E3}"/>
              </a:ext>
            </a:extLst>
          </p:cNvPr>
          <p:cNvSpPr txBox="1"/>
          <p:nvPr/>
        </p:nvSpPr>
        <p:spPr>
          <a:xfrm>
            <a:off x="354748" y="7774635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VIDA ÚTIL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987A369B-F30D-5BFE-2AA9-191941817EF6}"/>
              </a:ext>
            </a:extLst>
          </p:cNvPr>
          <p:cNvSpPr txBox="1"/>
          <p:nvPr/>
        </p:nvSpPr>
        <p:spPr>
          <a:xfrm>
            <a:off x="274019" y="7990126"/>
            <a:ext cx="654530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00" dirty="0">
                <a:latin typeface="Archivo ExtraCondensed"/>
              </a:rPr>
              <a:t>A vida útil do equipamento depende diretamente das condições reais de uso e do ambiente de aplicação.</a:t>
            </a:r>
          </a:p>
          <a:p>
            <a:r>
              <a:rPr lang="pt-BR" sz="1000" dirty="0">
                <a:latin typeface="Archivo ExtraCondensed"/>
              </a:rPr>
              <a:t>Exposição química, abrasão, impactos, armazenamento inadequado ou uso incorreto podem reduzir de forma significativa seu desempenho e sua segurança.</a:t>
            </a:r>
          </a:p>
          <a:p>
            <a:r>
              <a:rPr lang="pt-BR" sz="1000" dirty="0">
                <a:latin typeface="Archivo ExtraCondensed"/>
              </a:rPr>
              <a:t>O equipamento deve ser imediatamente substituído sempre que não atender aos critérios de inspeção estabelecidos no manual, independentemente do prazo de validade.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B7D62A2-91E7-2886-80B4-31B774E06F6C}"/>
              </a:ext>
            </a:extLst>
          </p:cNvPr>
          <p:cNvSpPr txBox="1"/>
          <p:nvPr/>
        </p:nvSpPr>
        <p:spPr>
          <a:xfrm>
            <a:off x="273050" y="9004300"/>
            <a:ext cx="69764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b="1" dirty="0">
                <a:latin typeface="Archivo ExtraCondensed"/>
              </a:rPr>
              <a:t>Antes da utilização:</a:t>
            </a:r>
            <a:r>
              <a:rPr lang="pt-BR" sz="900" dirty="0">
                <a:latin typeface="Archivo ExtraCondensed"/>
              </a:rPr>
              <a:t> é fundamental a leitura completa do manual de instruções. Em conformidade com o item 35.6.6 da NR-35, assegure o registro das inspeções inicial, rotineira e periódica do equipamento, garantindo segurança, rastreabilidade e conformidade normativa.</a:t>
            </a:r>
          </a:p>
        </p:txBody>
      </p:sp>
      <p:sp>
        <p:nvSpPr>
          <p:cNvPr id="5" name="object 21">
            <a:extLst>
              <a:ext uri="{FF2B5EF4-FFF2-40B4-BE49-F238E27FC236}">
                <a16:creationId xmlns:a16="http://schemas.microsoft.com/office/drawing/2014/main" id="{77737AB6-D143-1856-582A-A91115618FFB}"/>
              </a:ext>
            </a:extLst>
          </p:cNvPr>
          <p:cNvSpPr txBox="1"/>
          <p:nvPr/>
        </p:nvSpPr>
        <p:spPr>
          <a:xfrm>
            <a:off x="354748" y="4345635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spcBef>
                <a:spcPts val="70"/>
              </a:spcBef>
            </a:pPr>
            <a:r>
              <a:rPr lang="pt-BR" sz="1000" dirty="0">
                <a:latin typeface="Archivo ExtraCondensed"/>
              </a:rPr>
              <a:t>MANUTENÇÃO E ASSISTÊNCIA TÉCNICA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7067F0F-1978-C428-0226-92954EA46412}"/>
              </a:ext>
            </a:extLst>
          </p:cNvPr>
          <p:cNvSpPr txBox="1"/>
          <p:nvPr/>
        </p:nvSpPr>
        <p:spPr>
          <a:xfrm>
            <a:off x="275996" y="4591321"/>
            <a:ext cx="654530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 dirty="0">
                <a:latin typeface="Archivo ExtraCondensed"/>
              </a:rPr>
              <a:t>Este equipamento não possui componentes substituíveis.</a:t>
            </a:r>
          </a:p>
          <a:p>
            <a:r>
              <a:rPr lang="pt-BR" sz="1000" dirty="0">
                <a:latin typeface="Archivo ExtraCondensed"/>
              </a:rPr>
              <a:t>Em caso de desgaste, dano ou qualquer evidência de comprometimento, deve ser imediatamente retirado de serviço e descartado, não sendo permitida sua reutilização.</a:t>
            </a: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7A7D932C-C21B-85D4-E96D-8AC42073F4FD}"/>
              </a:ext>
            </a:extLst>
          </p:cNvPr>
          <p:cNvSpPr txBox="1"/>
          <p:nvPr/>
        </p:nvSpPr>
        <p:spPr>
          <a:xfrm>
            <a:off x="354748" y="5260035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APÓS UM EVENTO / QUEDA 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3B63A5E-A8CD-C748-DBB3-96CC0BBA011F}"/>
              </a:ext>
            </a:extLst>
          </p:cNvPr>
          <p:cNvSpPr txBox="1"/>
          <p:nvPr/>
        </p:nvSpPr>
        <p:spPr>
          <a:xfrm>
            <a:off x="305285" y="5478502"/>
            <a:ext cx="655347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 dirty="0">
                <a:latin typeface="Archivo ExtraCondensed"/>
              </a:rPr>
              <a:t>Equipamentos que tenham sido submetidos a esforços decorrentes da retenção de queda, ou que apresentem indícios de danos associados a essas solicitações, devem ser imediatamente retirados de serviço e não reutilizados até avaliação técnica.</a:t>
            </a:r>
            <a:endParaRPr lang="pt-BR" sz="1000" dirty="0">
              <a:effectLst/>
              <a:latin typeface="Archivo ExtraCondensed"/>
            </a:endParaRPr>
          </a:p>
        </p:txBody>
      </p:sp>
      <p:sp>
        <p:nvSpPr>
          <p:cNvPr id="23" name="object 21">
            <a:extLst>
              <a:ext uri="{FF2B5EF4-FFF2-40B4-BE49-F238E27FC236}">
                <a16:creationId xmlns:a16="http://schemas.microsoft.com/office/drawing/2014/main" id="{7DDEC745-8904-215C-96FD-72E6F2F02387}"/>
              </a:ext>
            </a:extLst>
          </p:cNvPr>
          <p:cNvSpPr txBox="1"/>
          <p:nvPr/>
        </p:nvSpPr>
        <p:spPr>
          <a:xfrm>
            <a:off x="354748" y="6129303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INSPEÇÃO 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F709333F-01C4-DAB3-9CCC-C7A0DF22F337}"/>
              </a:ext>
            </a:extLst>
          </p:cNvPr>
          <p:cNvSpPr txBox="1"/>
          <p:nvPr/>
        </p:nvSpPr>
        <p:spPr>
          <a:xfrm>
            <a:off x="273050" y="6316702"/>
            <a:ext cx="650789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 dirty="0">
                <a:latin typeface="Archivo ExtraCondensed"/>
              </a:rPr>
              <a:t>O talabarte deve ser inspecionado pelo usuário antes de cada utilização e, adicionalmente, por pessoa competente, em intervalos não superiores a 12 meses.</a:t>
            </a:r>
          </a:p>
          <a:p>
            <a:pPr>
              <a:buNone/>
            </a:pPr>
            <a:r>
              <a:rPr lang="pt-BR" sz="1000" dirty="0">
                <a:latin typeface="Archivo ExtraCondensed"/>
              </a:rPr>
              <a:t>Os critérios e procedimentos de inspeção estão descritos no manual do produto.</a:t>
            </a:r>
          </a:p>
        </p:txBody>
      </p:sp>
      <p:sp>
        <p:nvSpPr>
          <p:cNvPr id="4" name="object 21">
            <a:extLst>
              <a:ext uri="{FF2B5EF4-FFF2-40B4-BE49-F238E27FC236}">
                <a16:creationId xmlns:a16="http://schemas.microsoft.com/office/drawing/2014/main" id="{BD817128-4A71-7EFF-7C0E-7A350FEB10E9}"/>
              </a:ext>
            </a:extLst>
          </p:cNvPr>
          <p:cNvSpPr txBox="1"/>
          <p:nvPr/>
        </p:nvSpPr>
        <p:spPr>
          <a:xfrm>
            <a:off x="354748" y="2527300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ZONA LIVRE DE QUEDA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3334BB8-C79B-5035-E31A-9D6DC10F17D0}"/>
              </a:ext>
            </a:extLst>
          </p:cNvPr>
          <p:cNvSpPr txBox="1"/>
          <p:nvPr/>
        </p:nvSpPr>
        <p:spPr>
          <a:xfrm>
            <a:off x="305767" y="2736837"/>
            <a:ext cx="657319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 dirty="0">
                <a:latin typeface="Archivo ExtraCondensed"/>
              </a:rPr>
              <a:t>A Zona Livre de Queda (ZLQ) é o espaço mínimo necessário abaixo do usuário para assegurar a retenção segura de uma queda sem colisão com estruturas ou o solo.</a:t>
            </a:r>
          </a:p>
          <a:p>
            <a:pPr>
              <a:buNone/>
            </a:pPr>
            <a:r>
              <a:rPr lang="pt-BR" sz="1000" dirty="0">
                <a:latin typeface="Archivo ExtraCondensed"/>
              </a:rPr>
              <a:t>Esse espaço deve considerar o comprimento total do sistema de conexão e a abertura do absorvedor de energia durante o impacto. </a:t>
            </a:r>
          </a:p>
          <a:p>
            <a:pPr>
              <a:buNone/>
            </a:pPr>
            <a:r>
              <a:rPr lang="pt-BR" sz="1000" dirty="0">
                <a:latin typeface="Archivo ExtraCondensed"/>
              </a:rPr>
              <a:t>O cálculo deve considerar:  </a:t>
            </a:r>
          </a:p>
          <a:p>
            <a:pPr marL="171450" indent="-171450">
              <a:buFontTx/>
              <a:buChar char="-"/>
            </a:pPr>
            <a:r>
              <a:rPr lang="pt-BR" sz="1000" dirty="0">
                <a:latin typeface="Archivo ExtraCondensed"/>
              </a:rPr>
              <a:t>Comprimento do elemento de ligação; </a:t>
            </a:r>
          </a:p>
          <a:p>
            <a:pPr marL="171450" indent="-171450">
              <a:buFontTx/>
              <a:buChar char="-"/>
            </a:pPr>
            <a:r>
              <a:rPr lang="pt-BR" sz="1000" dirty="0">
                <a:latin typeface="Archivo ExtraCondensed"/>
              </a:rPr>
              <a:t>Distância  de abertura do absorvedor de energia</a:t>
            </a:r>
          </a:p>
          <a:p>
            <a:pPr marL="171450" indent="-171450">
              <a:buFontTx/>
              <a:buChar char="-"/>
            </a:pPr>
            <a:r>
              <a:rPr lang="pt-BR" sz="1000" dirty="0">
                <a:latin typeface="Archivo ExtraCondensed"/>
              </a:rPr>
              <a:t>Deslocamento da ancoragem até aos pés; </a:t>
            </a:r>
          </a:p>
          <a:p>
            <a:pPr marL="171450" indent="-171450">
              <a:buFontTx/>
              <a:buChar char="-"/>
            </a:pPr>
            <a:r>
              <a:rPr lang="pt-BR" sz="1000" dirty="0">
                <a:latin typeface="Archivo ExtraCondensed"/>
              </a:rPr>
              <a:t>Distância de segurança indicada pela norma;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D2BA518-1D4B-1DD4-A281-E12D3787D02E}"/>
              </a:ext>
            </a:extLst>
          </p:cNvPr>
          <p:cNvSpPr txBox="1"/>
          <p:nvPr/>
        </p:nvSpPr>
        <p:spPr>
          <a:xfrm>
            <a:off x="310695" y="1308100"/>
            <a:ext cx="659175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00" dirty="0">
                <a:latin typeface="Archivo ExtraCondensed"/>
              </a:rPr>
              <a:t>Retenção de queda:</a:t>
            </a:r>
          </a:p>
          <a:p>
            <a:r>
              <a:rPr lang="pt-BR" sz="1000" dirty="0">
                <a:latin typeface="Archivo ExtraCondensed"/>
              </a:rPr>
              <a:t>Os sistemas individuais de retenção de queda são compostos, em geral, por um cinturão tipo paraquedista e um subsistema de conexão. A força máxima de frenagem não deve exceder 6 </a:t>
            </a:r>
            <a:r>
              <a:rPr lang="pt-BR" sz="1000" dirty="0" err="1">
                <a:latin typeface="Archivo ExtraCondensed"/>
              </a:rPr>
              <a:t>kN</a:t>
            </a:r>
            <a:r>
              <a:rPr lang="pt-BR" sz="1000" dirty="0">
                <a:latin typeface="Archivo ExtraCondensed"/>
              </a:rPr>
              <a:t>. Para garantir a eficácia do sistema, o subsistema deve ser conectado ao ponto de ancoragem contra queda do cinturão.</a:t>
            </a:r>
          </a:p>
          <a:p>
            <a:r>
              <a:rPr lang="pt-BR" sz="1000" dirty="0">
                <a:latin typeface="Archivo ExtraCondensed"/>
              </a:rPr>
              <a:t>Restrição de queda:</a:t>
            </a:r>
          </a:p>
          <a:p>
            <a:r>
              <a:rPr lang="pt-BR" sz="1000" dirty="0">
                <a:latin typeface="Archivo ExtraCondensed"/>
              </a:rPr>
              <a:t>Os sistemas de restrição são constituídos por um cinturão tipo paraquedista e um subsistema de restrição, tendo como finalidade impedir o acesso do usuário a áreas com risco de queda.</a:t>
            </a:r>
          </a:p>
        </p:txBody>
      </p:sp>
      <p:sp>
        <p:nvSpPr>
          <p:cNvPr id="29" name="object 21">
            <a:extLst>
              <a:ext uri="{FF2B5EF4-FFF2-40B4-BE49-F238E27FC236}">
                <a16:creationId xmlns:a16="http://schemas.microsoft.com/office/drawing/2014/main" id="{296DC6D7-A7AA-65AA-5E32-47143E53D6B5}"/>
              </a:ext>
            </a:extLst>
          </p:cNvPr>
          <p:cNvSpPr txBox="1"/>
          <p:nvPr/>
        </p:nvSpPr>
        <p:spPr>
          <a:xfrm>
            <a:off x="354748" y="1079500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APLICAÇÃO</a:t>
            </a:r>
            <a:endParaRPr sz="1000" dirty="0">
              <a:latin typeface="Archivo ExtraCondensed"/>
              <a:cs typeface="Archivo Extra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445574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766A520E17C24890014BCF3ED2624D" ma:contentTypeVersion="15" ma:contentTypeDescription="Create a new document." ma:contentTypeScope="" ma:versionID="9019fa5652716a8da9e757043fa9f1af">
  <xsd:schema xmlns:xsd="http://www.w3.org/2001/XMLSchema" xmlns:xs="http://www.w3.org/2001/XMLSchema" xmlns:p="http://schemas.microsoft.com/office/2006/metadata/properties" xmlns:ns3="28bbcf7d-9ada-4d97-9fa3-954036468285" xmlns:ns4="a56ee6a7-c0d1-41d9-bf9d-0c53030cb4f9" targetNamespace="http://schemas.microsoft.com/office/2006/metadata/properties" ma:root="true" ma:fieldsID="24d71c3da530447bdaa12ec0cc90bcfb" ns3:_="" ns4:_="">
    <xsd:import namespace="28bbcf7d-9ada-4d97-9fa3-954036468285"/>
    <xsd:import namespace="a56ee6a7-c0d1-41d9-bf9d-0c53030cb4f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System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bbcf7d-9ada-4d97-9fa3-9540364682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6ee6a7-c0d1-41d9-bf9d-0c53030cb4f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8bbcf7d-9ada-4d97-9fa3-954036468285" xsi:nil="true"/>
  </documentManagement>
</p:properties>
</file>

<file path=customXml/itemProps1.xml><?xml version="1.0" encoding="utf-8"?>
<ds:datastoreItem xmlns:ds="http://schemas.openxmlformats.org/officeDocument/2006/customXml" ds:itemID="{E29D6949-80D0-4B9E-ADEC-F8C27B326C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DC6655-6966-4B6D-9ED5-BD01DDA634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bbcf7d-9ada-4d97-9fa3-954036468285"/>
    <ds:schemaRef ds:uri="a56ee6a7-c0d1-41d9-bf9d-0c53030cb4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8283FB5-F410-4317-95A1-10BB81A473C5}">
  <ds:schemaRefs>
    <ds:schemaRef ds:uri="http://schemas.openxmlformats.org/package/2006/metadata/core-properties"/>
    <ds:schemaRef ds:uri="28bbcf7d-9ada-4d97-9fa3-954036468285"/>
    <ds:schemaRef ds:uri="http://purl.org/dc/elements/1.1/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a56ee6a7-c0d1-41d9-bf9d-0c53030cb4f9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10698</TotalTime>
  <Words>675</Words>
  <Application>Microsoft Office PowerPoint</Application>
  <PresentationFormat>Personalizar</PresentationFormat>
  <Paragraphs>78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10" baseType="lpstr">
      <vt:lpstr>Aptos</vt:lpstr>
      <vt:lpstr>Archivo ExtraCondensed</vt:lpstr>
      <vt:lpstr>Archivo ExtraCondensed Thin</vt:lpstr>
      <vt:lpstr>Arial</vt:lpstr>
      <vt:lpstr>Calibri</vt:lpstr>
      <vt:lpstr>Kanit ExtraLight</vt:lpstr>
      <vt:lpstr>Trebuchet MS</vt:lpstr>
      <vt:lpstr>Office Theme</vt:lpstr>
      <vt:lpstr>Talabarte de Segurança Duplo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FICHA KSTRONG EDITÁVEL</dc:title>
  <dc:creator>Reginaldo Cunha</dc:creator>
  <cp:lastModifiedBy>Daniel Schu</cp:lastModifiedBy>
  <cp:revision>19</cp:revision>
  <cp:lastPrinted>2026-03-31T19:09:45Z</cp:lastPrinted>
  <dcterms:created xsi:type="dcterms:W3CDTF">2026-03-20T19:13:51Z</dcterms:created>
  <dcterms:modified xsi:type="dcterms:W3CDTF">2026-06-08T14:48:16Z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2026-03-20T00:00:00Z</vt:filetime>
  </property>
  <property fmtid="{D5CDD505-2E9C-101B-9397-08002B2CF9AE}" pid="3" name="Creator">
    <vt:lpwstr>Adobe Illustrator 29.5 (Windows)</vt:lpwstr>
  </property>
  <property fmtid="{D5CDD505-2E9C-101B-9397-08002B2CF9AE}" pid="4" name="LastSaved">
    <vt:filetime>2026-03-20T00:00:00Z</vt:filetime>
  </property>
  <property fmtid="{D5CDD505-2E9C-101B-9397-08002B2CF9AE}" pid="5" name="ContentTypeId">
    <vt:lpwstr>0x010100E6766A520E17C24890014BCF3ED2624D</vt:lpwstr>
  </property>
</Properties>
</file>