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0" r:id="rId3"/>
  </p:sldIdLst>
  <p:sldSz cx="7556500" cy="10693400"/>
  <p:notesSz cx="6889750" cy="1002188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530" y="-1104"/>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Schu" userId="0997b6d4-fb0b-43f0-909a-504692fa7eff" providerId="ADAL" clId="{C2804C87-38B2-4CFD-881D-86C1000F1E8E}"/>
    <pc:docChg chg="undo custSel modSld">
      <pc:chgData name="Daniel Schu" userId="0997b6d4-fb0b-43f0-909a-504692fa7eff" providerId="ADAL" clId="{C2804C87-38B2-4CFD-881D-86C1000F1E8E}" dt="2026-06-24T16:45:23.584" v="215" actId="20577"/>
      <pc:docMkLst>
        <pc:docMk/>
      </pc:docMkLst>
      <pc:sldChg chg="delSp modSp mod">
        <pc:chgData name="Daniel Schu" userId="0997b6d4-fb0b-43f0-909a-504692fa7eff" providerId="ADAL" clId="{C2804C87-38B2-4CFD-881D-86C1000F1E8E}" dt="2026-06-24T16:45:23.584" v="215" actId="20577"/>
        <pc:sldMkLst>
          <pc:docMk/>
          <pc:sldMk cId="0" sldId="256"/>
        </pc:sldMkLst>
        <pc:spChg chg="mod">
          <ac:chgData name="Daniel Schu" userId="0997b6d4-fb0b-43f0-909a-504692fa7eff" providerId="ADAL" clId="{C2804C87-38B2-4CFD-881D-86C1000F1E8E}" dt="2026-06-09T19:25:24.232" v="213"/>
          <ac:spMkLst>
            <pc:docMk/>
            <pc:sldMk cId="0" sldId="256"/>
            <ac:spMk id="20" creationId="{00000000-0000-0000-0000-000000000000}"/>
          </ac:spMkLst>
        </pc:spChg>
        <pc:spChg chg="mod">
          <ac:chgData name="Daniel Schu" userId="0997b6d4-fb0b-43f0-909a-504692fa7eff" providerId="ADAL" clId="{C2804C87-38B2-4CFD-881D-86C1000F1E8E}" dt="2026-06-24T16:45:23.584" v="215" actId="20577"/>
          <ac:spMkLst>
            <pc:docMk/>
            <pc:sldMk cId="0" sldId="256"/>
            <ac:spMk id="42" creationId="{2CC6B272-18A8-D36E-2174-6099C9B96321}"/>
          </ac:spMkLst>
        </pc:spChg>
        <pc:graphicFrameChg chg="modGraphic">
          <ac:chgData name="Daniel Schu" userId="0997b6d4-fb0b-43f0-909a-504692fa7eff" providerId="ADAL" clId="{C2804C87-38B2-4CFD-881D-86C1000F1E8E}" dt="2026-06-09T14:01:21.950" v="209" actId="20577"/>
          <ac:graphicFrameMkLst>
            <pc:docMk/>
            <pc:sldMk cId="0" sldId="256"/>
            <ac:graphicFrameMk id="43" creationId="{5B0C3E8C-71B8-0582-424E-8B34CDA53CDE}"/>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0" i="1">
                <a:solidFill>
                  <a:schemeClr val="tx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0" i="1">
                <a:solidFill>
                  <a:schemeClr val="tx1"/>
                </a:solidFill>
                <a:latin typeface="Trebuchet MS"/>
                <a:cs typeface="Trebuchet MS"/>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0" i="1">
                <a:solidFill>
                  <a:schemeClr val="tx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17121" y="826757"/>
            <a:ext cx="6728607" cy="436880"/>
          </a:xfrm>
          <a:prstGeom prst="rect">
            <a:avLst/>
          </a:prstGeom>
        </p:spPr>
        <p:txBody>
          <a:bodyPr wrap="square" lIns="0" tIns="0" rIns="0" bIns="0">
            <a:spAutoFit/>
          </a:bodyPr>
          <a:lstStyle>
            <a:lvl1pPr>
              <a:defRPr sz="2700" b="0" i="1">
                <a:solidFill>
                  <a:schemeClr val="tx1"/>
                </a:solidFill>
                <a:latin typeface="Trebuchet MS"/>
                <a:cs typeface="Trebuchet MS"/>
              </a:defRPr>
            </a:lvl1pPr>
          </a:lstStyle>
          <a:p>
            <a:endParaRPr/>
          </a:p>
        </p:txBody>
      </p:sp>
      <p:sp>
        <p:nvSpPr>
          <p:cNvPr id="3" name="Holder 3"/>
          <p:cNvSpPr>
            <a:spLocks noGrp="1"/>
          </p:cNvSpPr>
          <p:nvPr>
            <p:ph type="body" idx="1"/>
          </p:nvPr>
        </p:nvSpPr>
        <p:spPr>
          <a:xfrm>
            <a:off x="467041" y="1690743"/>
            <a:ext cx="6628767" cy="25368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567552" y="474018"/>
            <a:ext cx="1792098" cy="155171"/>
          </a:xfrm>
          <a:prstGeom prst="rect">
            <a:avLst/>
          </a:prstGeom>
        </p:spPr>
        <p:txBody>
          <a:bodyPr vert="horz" wrap="square" lIns="0" tIns="16510" rIns="0" bIns="0" rtlCol="0">
            <a:spAutoFit/>
          </a:bodyPr>
          <a:lstStyle/>
          <a:p>
            <a:pPr marL="12700">
              <a:lnSpc>
                <a:spcPct val="100000"/>
              </a:lnSpc>
              <a:spcBef>
                <a:spcPts val="130"/>
              </a:spcBef>
            </a:pPr>
            <a:r>
              <a:rPr sz="900" b="0" spc="15" dirty="0">
                <a:solidFill>
                  <a:srgbClr val="231F20"/>
                </a:solidFill>
                <a:latin typeface="Kanit ExtraLight"/>
                <a:cs typeface="Kanit ExtraLight"/>
              </a:rPr>
              <a:t>K</a:t>
            </a:r>
            <a:r>
              <a:rPr sz="900" b="0" spc="20" dirty="0">
                <a:solidFill>
                  <a:srgbClr val="231F20"/>
                </a:solidFill>
                <a:latin typeface="Kanit ExtraLight"/>
                <a:cs typeface="Kanit ExtraLight"/>
              </a:rPr>
              <a:t> </a:t>
            </a:r>
            <a:r>
              <a:rPr sz="900" b="0" spc="15" dirty="0">
                <a:solidFill>
                  <a:srgbClr val="231F20"/>
                </a:solidFill>
                <a:latin typeface="Kanit ExtraLight"/>
                <a:cs typeface="Kanit ExtraLight"/>
              </a:rPr>
              <a:t>S</a:t>
            </a:r>
            <a:r>
              <a:rPr sz="900" b="0" spc="25" dirty="0">
                <a:solidFill>
                  <a:srgbClr val="231F20"/>
                </a:solidFill>
                <a:latin typeface="Kanit ExtraLight"/>
                <a:cs typeface="Kanit ExtraLight"/>
              </a:rPr>
              <a:t> </a:t>
            </a:r>
            <a:r>
              <a:rPr sz="900" b="0" spc="70" dirty="0">
                <a:solidFill>
                  <a:srgbClr val="231F20"/>
                </a:solidFill>
                <a:latin typeface="Kanit ExtraLight"/>
                <a:cs typeface="Kanit ExtraLight"/>
              </a:rPr>
              <a:t>T</a:t>
            </a:r>
            <a:r>
              <a:rPr sz="900" b="0" dirty="0">
                <a:solidFill>
                  <a:srgbClr val="231F20"/>
                </a:solidFill>
                <a:latin typeface="Kanit ExtraLight"/>
                <a:cs typeface="Kanit ExtraLight"/>
              </a:rPr>
              <a:t> </a:t>
            </a:r>
            <a:r>
              <a:rPr sz="900" b="0" spc="15" dirty="0">
                <a:solidFill>
                  <a:srgbClr val="231F20"/>
                </a:solidFill>
                <a:latin typeface="Kanit ExtraLight"/>
                <a:cs typeface="Kanit ExtraLight"/>
              </a:rPr>
              <a:t>R</a:t>
            </a:r>
            <a:r>
              <a:rPr sz="900" b="0" spc="35" dirty="0">
                <a:solidFill>
                  <a:srgbClr val="231F20"/>
                </a:solidFill>
                <a:latin typeface="Kanit ExtraLight"/>
                <a:cs typeface="Kanit ExtraLight"/>
              </a:rPr>
              <a:t> </a:t>
            </a:r>
            <a:r>
              <a:rPr sz="900" b="0" spc="75" dirty="0">
                <a:solidFill>
                  <a:srgbClr val="231F20"/>
                </a:solidFill>
                <a:latin typeface="Kanit ExtraLight"/>
                <a:cs typeface="Kanit ExtraLight"/>
              </a:rPr>
              <a:t>O</a:t>
            </a:r>
            <a:r>
              <a:rPr sz="900" b="0" dirty="0">
                <a:solidFill>
                  <a:srgbClr val="231F20"/>
                </a:solidFill>
                <a:latin typeface="Kanit ExtraLight"/>
                <a:cs typeface="Kanit ExtraLight"/>
              </a:rPr>
              <a:t> </a:t>
            </a:r>
            <a:r>
              <a:rPr sz="900" b="0" spc="75" dirty="0">
                <a:solidFill>
                  <a:srgbClr val="231F20"/>
                </a:solidFill>
                <a:latin typeface="Kanit ExtraLight"/>
                <a:cs typeface="Kanit ExtraLight"/>
              </a:rPr>
              <a:t>N</a:t>
            </a:r>
            <a:r>
              <a:rPr sz="900" b="0" spc="-5" dirty="0">
                <a:solidFill>
                  <a:srgbClr val="231F20"/>
                </a:solidFill>
                <a:latin typeface="Kanit ExtraLight"/>
                <a:cs typeface="Kanit ExtraLight"/>
              </a:rPr>
              <a:t> </a:t>
            </a:r>
            <a:r>
              <a:rPr sz="900" b="0" spc="75" dirty="0">
                <a:solidFill>
                  <a:srgbClr val="231F20"/>
                </a:solidFill>
                <a:latin typeface="Kanit ExtraLight"/>
                <a:cs typeface="Kanit ExtraLight"/>
              </a:rPr>
              <a:t>G</a:t>
            </a:r>
            <a:r>
              <a:rPr sz="900" b="0" dirty="0">
                <a:solidFill>
                  <a:srgbClr val="231F20"/>
                </a:solidFill>
                <a:latin typeface="Kanit ExtraLight"/>
                <a:cs typeface="Kanit ExtraLight"/>
              </a:rPr>
              <a:t> </a:t>
            </a:r>
            <a:r>
              <a:rPr sz="900" b="0" spc="60" dirty="0">
                <a:solidFill>
                  <a:srgbClr val="231F20"/>
                </a:solidFill>
                <a:latin typeface="Kanit ExtraLight"/>
                <a:cs typeface="Kanit ExtraLight"/>
              </a:rPr>
              <a:t>.</a:t>
            </a:r>
            <a:r>
              <a:rPr sz="900" b="0" spc="-5" dirty="0">
                <a:solidFill>
                  <a:srgbClr val="231F20"/>
                </a:solidFill>
                <a:latin typeface="Kanit ExtraLight"/>
                <a:cs typeface="Kanit ExtraLight"/>
              </a:rPr>
              <a:t> </a:t>
            </a:r>
            <a:r>
              <a:rPr sz="900" b="0" spc="15" dirty="0">
                <a:solidFill>
                  <a:srgbClr val="231F20"/>
                </a:solidFill>
                <a:latin typeface="Kanit ExtraLight"/>
                <a:cs typeface="Kanit ExtraLight"/>
              </a:rPr>
              <a:t>C</a:t>
            </a:r>
            <a:r>
              <a:rPr sz="900" b="0" spc="35" dirty="0">
                <a:solidFill>
                  <a:srgbClr val="231F20"/>
                </a:solidFill>
                <a:latin typeface="Kanit ExtraLight"/>
                <a:cs typeface="Kanit ExtraLight"/>
              </a:rPr>
              <a:t> </a:t>
            </a:r>
            <a:r>
              <a:rPr sz="900" b="0" spc="75" dirty="0">
                <a:solidFill>
                  <a:srgbClr val="231F20"/>
                </a:solidFill>
                <a:latin typeface="Kanit ExtraLight"/>
                <a:cs typeface="Kanit ExtraLight"/>
              </a:rPr>
              <a:t>O</a:t>
            </a:r>
            <a:r>
              <a:rPr sz="900" b="0" dirty="0">
                <a:solidFill>
                  <a:srgbClr val="231F20"/>
                </a:solidFill>
                <a:latin typeface="Kanit ExtraLight"/>
                <a:cs typeface="Kanit ExtraLight"/>
              </a:rPr>
              <a:t> </a:t>
            </a:r>
            <a:r>
              <a:rPr sz="900" b="0" spc="75" dirty="0">
                <a:solidFill>
                  <a:srgbClr val="231F20"/>
                </a:solidFill>
                <a:latin typeface="Kanit ExtraLight"/>
                <a:cs typeface="Kanit ExtraLight"/>
              </a:rPr>
              <a:t>M</a:t>
            </a:r>
            <a:r>
              <a:rPr sz="900" b="0" spc="-5" dirty="0">
                <a:solidFill>
                  <a:srgbClr val="231F20"/>
                </a:solidFill>
                <a:latin typeface="Kanit ExtraLight"/>
                <a:cs typeface="Kanit ExtraLight"/>
              </a:rPr>
              <a:t> </a:t>
            </a:r>
            <a:r>
              <a:rPr sz="900" b="0" spc="65" dirty="0">
                <a:solidFill>
                  <a:srgbClr val="231F20"/>
                </a:solidFill>
                <a:latin typeface="Kanit ExtraLight"/>
                <a:cs typeface="Kanit ExtraLight"/>
              </a:rPr>
              <a:t>/</a:t>
            </a:r>
            <a:r>
              <a:rPr sz="900" b="0" dirty="0">
                <a:solidFill>
                  <a:srgbClr val="231F20"/>
                </a:solidFill>
                <a:latin typeface="Kanit ExtraLight"/>
                <a:cs typeface="Kanit ExtraLight"/>
              </a:rPr>
              <a:t> </a:t>
            </a:r>
            <a:r>
              <a:rPr sz="900" b="0" spc="75" dirty="0">
                <a:solidFill>
                  <a:srgbClr val="231F20"/>
                </a:solidFill>
                <a:latin typeface="Kanit ExtraLight"/>
                <a:cs typeface="Kanit ExtraLight"/>
              </a:rPr>
              <a:t>B</a:t>
            </a:r>
            <a:r>
              <a:rPr sz="900" b="0" spc="-5" dirty="0">
                <a:solidFill>
                  <a:srgbClr val="231F20"/>
                </a:solidFill>
                <a:latin typeface="Kanit ExtraLight"/>
                <a:cs typeface="Kanit ExtraLight"/>
              </a:rPr>
              <a:t> </a:t>
            </a:r>
            <a:r>
              <a:rPr sz="900" b="0" spc="15" dirty="0">
                <a:solidFill>
                  <a:srgbClr val="231F20"/>
                </a:solidFill>
                <a:latin typeface="Kanit ExtraLight"/>
                <a:cs typeface="Kanit ExtraLight"/>
              </a:rPr>
              <a:t>R</a:t>
            </a:r>
            <a:r>
              <a:rPr sz="900" b="0" spc="20" dirty="0">
                <a:solidFill>
                  <a:srgbClr val="231F20"/>
                </a:solidFill>
                <a:latin typeface="Kanit ExtraLight"/>
                <a:cs typeface="Kanit ExtraLight"/>
              </a:rPr>
              <a:t> A</a:t>
            </a:r>
            <a:r>
              <a:rPr sz="900" b="0" dirty="0">
                <a:solidFill>
                  <a:srgbClr val="231F20"/>
                </a:solidFill>
                <a:latin typeface="Kanit ExtraLight"/>
                <a:cs typeface="Kanit ExtraLight"/>
              </a:rPr>
              <a:t> </a:t>
            </a:r>
            <a:r>
              <a:rPr sz="900" b="0" spc="70" dirty="0">
                <a:solidFill>
                  <a:srgbClr val="231F20"/>
                </a:solidFill>
                <a:latin typeface="Kanit ExtraLight"/>
                <a:cs typeface="Kanit ExtraLight"/>
              </a:rPr>
              <a:t>S</a:t>
            </a:r>
            <a:r>
              <a:rPr sz="900" b="0" dirty="0">
                <a:solidFill>
                  <a:srgbClr val="231F20"/>
                </a:solidFill>
                <a:latin typeface="Kanit ExtraLight"/>
                <a:cs typeface="Kanit ExtraLight"/>
              </a:rPr>
              <a:t> </a:t>
            </a:r>
            <a:r>
              <a:rPr sz="900" b="0" spc="60" dirty="0">
                <a:solidFill>
                  <a:srgbClr val="231F20"/>
                </a:solidFill>
                <a:latin typeface="Kanit ExtraLight"/>
                <a:cs typeface="Kanit ExtraLight"/>
              </a:rPr>
              <a:t>I</a:t>
            </a:r>
            <a:r>
              <a:rPr sz="900" b="0" spc="-5" dirty="0">
                <a:solidFill>
                  <a:srgbClr val="231F20"/>
                </a:solidFill>
                <a:latin typeface="Kanit ExtraLight"/>
                <a:cs typeface="Kanit ExtraLight"/>
              </a:rPr>
              <a:t> </a:t>
            </a:r>
            <a:r>
              <a:rPr sz="900" b="0" spc="70" dirty="0">
                <a:solidFill>
                  <a:srgbClr val="231F20"/>
                </a:solidFill>
                <a:latin typeface="Kanit ExtraLight"/>
                <a:cs typeface="Kanit ExtraLight"/>
              </a:rPr>
              <a:t>L</a:t>
            </a:r>
            <a:r>
              <a:rPr sz="900" b="0" dirty="0">
                <a:solidFill>
                  <a:srgbClr val="231F20"/>
                </a:solidFill>
                <a:latin typeface="Kanit ExtraLight"/>
                <a:cs typeface="Kanit ExtraLight"/>
              </a:rPr>
              <a:t> </a:t>
            </a:r>
            <a:r>
              <a:rPr sz="900" b="0" spc="10" dirty="0">
                <a:solidFill>
                  <a:srgbClr val="231F20"/>
                </a:solidFill>
                <a:latin typeface="Kanit ExtraLight"/>
                <a:cs typeface="Kanit ExtraLight"/>
              </a:rPr>
              <a:t>/</a:t>
            </a:r>
            <a:r>
              <a:rPr sz="900" b="0" spc="55" dirty="0">
                <a:solidFill>
                  <a:srgbClr val="231F20"/>
                </a:solidFill>
                <a:latin typeface="Kanit ExtraLight"/>
                <a:cs typeface="Kanit ExtraLight"/>
              </a:rPr>
              <a:t> </a:t>
            </a:r>
            <a:endParaRPr sz="900" dirty="0">
              <a:latin typeface="Kanit ExtraLight"/>
              <a:cs typeface="Kanit ExtraLight"/>
            </a:endParaRPr>
          </a:p>
        </p:txBody>
      </p:sp>
      <p:sp>
        <p:nvSpPr>
          <p:cNvPr id="3" name="object 3"/>
          <p:cNvSpPr/>
          <p:nvPr/>
        </p:nvSpPr>
        <p:spPr>
          <a:xfrm>
            <a:off x="5149850" y="504261"/>
            <a:ext cx="305504" cy="117376"/>
          </a:xfrm>
          <a:prstGeom prst="rect">
            <a:avLst/>
          </a:prstGeom>
          <a:blipFill>
            <a:blip r:embed="rId2" cstate="print"/>
            <a:stretch>
              <a:fillRect/>
            </a:stretch>
          </a:blipFill>
        </p:spPr>
        <p:txBody>
          <a:bodyPr wrap="square" lIns="0" tIns="0" rIns="0" bIns="0" rtlCol="0"/>
          <a:lstStyle/>
          <a:p>
            <a:endParaRPr sz="900"/>
          </a:p>
        </p:txBody>
      </p:sp>
      <p:sp>
        <p:nvSpPr>
          <p:cNvPr id="6" name="object 6"/>
          <p:cNvSpPr/>
          <p:nvPr/>
        </p:nvSpPr>
        <p:spPr>
          <a:xfrm>
            <a:off x="5953206" y="10167090"/>
            <a:ext cx="433024" cy="145529"/>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6438114" y="10211599"/>
            <a:ext cx="135255" cy="100330"/>
          </a:xfrm>
          <a:custGeom>
            <a:avLst/>
            <a:gdLst/>
            <a:ahLst/>
            <a:cxnLst/>
            <a:rect l="l" t="t" r="r" b="b"/>
            <a:pathLst>
              <a:path w="135254" h="100329">
                <a:moveTo>
                  <a:pt x="102171" y="0"/>
                </a:moveTo>
                <a:lnTo>
                  <a:pt x="64490" y="0"/>
                </a:lnTo>
                <a:lnTo>
                  <a:pt x="41825" y="4170"/>
                </a:lnTo>
                <a:lnTo>
                  <a:pt x="24168" y="15346"/>
                </a:lnTo>
                <a:lnTo>
                  <a:pt x="11330" y="31520"/>
                </a:lnTo>
                <a:lnTo>
                  <a:pt x="3124" y="50685"/>
                </a:lnTo>
                <a:lnTo>
                  <a:pt x="0" y="69583"/>
                </a:lnTo>
                <a:lnTo>
                  <a:pt x="3350" y="85291"/>
                </a:lnTo>
                <a:lnTo>
                  <a:pt x="14486" y="96025"/>
                </a:lnTo>
                <a:lnTo>
                  <a:pt x="34722" y="99999"/>
                </a:lnTo>
                <a:lnTo>
                  <a:pt x="80226" y="99999"/>
                </a:lnTo>
                <a:lnTo>
                  <a:pt x="93715" y="98476"/>
                </a:lnTo>
                <a:lnTo>
                  <a:pt x="104670" y="94173"/>
                </a:lnTo>
                <a:lnTo>
                  <a:pt x="113116" y="87494"/>
                </a:lnTo>
                <a:lnTo>
                  <a:pt x="117133" y="81660"/>
                </a:lnTo>
                <a:lnTo>
                  <a:pt x="43878" y="81660"/>
                </a:lnTo>
                <a:lnTo>
                  <a:pt x="31486" y="79671"/>
                </a:lnTo>
                <a:lnTo>
                  <a:pt x="23746" y="73761"/>
                </a:lnTo>
                <a:lnTo>
                  <a:pt x="20811" y="64023"/>
                </a:lnTo>
                <a:lnTo>
                  <a:pt x="22834" y="50545"/>
                </a:lnTo>
                <a:lnTo>
                  <a:pt x="28840" y="37041"/>
                </a:lnTo>
                <a:lnTo>
                  <a:pt x="37674" y="26957"/>
                </a:lnTo>
                <a:lnTo>
                  <a:pt x="49052" y="20647"/>
                </a:lnTo>
                <a:lnTo>
                  <a:pt x="62687" y="18465"/>
                </a:lnTo>
                <a:lnTo>
                  <a:pt x="133101" y="18465"/>
                </a:lnTo>
                <a:lnTo>
                  <a:pt x="128383" y="9355"/>
                </a:lnTo>
                <a:lnTo>
                  <a:pt x="118155" y="2496"/>
                </a:lnTo>
                <a:lnTo>
                  <a:pt x="102171" y="0"/>
                </a:lnTo>
                <a:close/>
              </a:path>
              <a:path w="135254" h="100329">
                <a:moveTo>
                  <a:pt x="130911" y="46659"/>
                </a:moveTo>
                <a:lnTo>
                  <a:pt x="53784" y="46659"/>
                </a:lnTo>
                <a:lnTo>
                  <a:pt x="49073" y="62496"/>
                </a:lnTo>
                <a:lnTo>
                  <a:pt x="104026" y="62496"/>
                </a:lnTo>
                <a:lnTo>
                  <a:pt x="100359" y="71020"/>
                </a:lnTo>
                <a:lnTo>
                  <a:pt x="93448" y="76993"/>
                </a:lnTo>
                <a:lnTo>
                  <a:pt x="83682" y="80509"/>
                </a:lnTo>
                <a:lnTo>
                  <a:pt x="71450" y="81660"/>
                </a:lnTo>
                <a:lnTo>
                  <a:pt x="117133" y="81660"/>
                </a:lnTo>
                <a:lnTo>
                  <a:pt x="119075" y="78841"/>
                </a:lnTo>
                <a:lnTo>
                  <a:pt x="130911" y="46659"/>
                </a:lnTo>
                <a:close/>
              </a:path>
              <a:path w="135254" h="100329">
                <a:moveTo>
                  <a:pt x="133101" y="18465"/>
                </a:moveTo>
                <a:lnTo>
                  <a:pt x="105384" y="18465"/>
                </a:lnTo>
                <a:lnTo>
                  <a:pt x="111823" y="23050"/>
                </a:lnTo>
                <a:lnTo>
                  <a:pt x="113360" y="32359"/>
                </a:lnTo>
                <a:lnTo>
                  <a:pt x="134963" y="32359"/>
                </a:lnTo>
                <a:lnTo>
                  <a:pt x="133702" y="19625"/>
                </a:lnTo>
                <a:lnTo>
                  <a:pt x="133101" y="18465"/>
                </a:lnTo>
                <a:close/>
              </a:path>
            </a:pathLst>
          </a:custGeom>
          <a:solidFill>
            <a:srgbClr val="5C5F5E"/>
          </a:solidFill>
        </p:spPr>
        <p:txBody>
          <a:bodyPr wrap="square" lIns="0" tIns="0" rIns="0" bIns="0" rtlCol="0"/>
          <a:lstStyle/>
          <a:p>
            <a:endParaRPr/>
          </a:p>
        </p:txBody>
      </p:sp>
      <p:sp>
        <p:nvSpPr>
          <p:cNvPr id="8" name="object 8"/>
          <p:cNvSpPr/>
          <p:nvPr/>
        </p:nvSpPr>
        <p:spPr>
          <a:xfrm>
            <a:off x="6572502" y="10212988"/>
            <a:ext cx="140970" cy="97790"/>
          </a:xfrm>
          <a:custGeom>
            <a:avLst/>
            <a:gdLst/>
            <a:ahLst/>
            <a:cxnLst/>
            <a:rect l="l" t="t" r="r" b="b"/>
            <a:pathLst>
              <a:path w="140970" h="97790">
                <a:moveTo>
                  <a:pt x="112204" y="0"/>
                </a:moveTo>
                <a:lnTo>
                  <a:pt x="29133" y="0"/>
                </a:lnTo>
                <a:lnTo>
                  <a:pt x="0" y="97218"/>
                </a:lnTo>
                <a:lnTo>
                  <a:pt x="19926" y="97218"/>
                </a:lnTo>
                <a:lnTo>
                  <a:pt x="30543" y="61798"/>
                </a:lnTo>
                <a:lnTo>
                  <a:pt x="101369" y="61798"/>
                </a:lnTo>
                <a:lnTo>
                  <a:pt x="101269" y="61544"/>
                </a:lnTo>
                <a:lnTo>
                  <a:pt x="120839" y="56235"/>
                </a:lnTo>
                <a:lnTo>
                  <a:pt x="131789" y="46505"/>
                </a:lnTo>
                <a:lnTo>
                  <a:pt x="132786" y="44437"/>
                </a:lnTo>
                <a:lnTo>
                  <a:pt x="35737" y="44437"/>
                </a:lnTo>
                <a:lnTo>
                  <a:pt x="43433" y="18745"/>
                </a:lnTo>
                <a:lnTo>
                  <a:pt x="140340" y="18745"/>
                </a:lnTo>
                <a:lnTo>
                  <a:pt x="140967" y="13298"/>
                </a:lnTo>
                <a:lnTo>
                  <a:pt x="136256" y="5051"/>
                </a:lnTo>
                <a:lnTo>
                  <a:pt x="126314" y="1048"/>
                </a:lnTo>
                <a:lnTo>
                  <a:pt x="112204" y="0"/>
                </a:lnTo>
                <a:close/>
              </a:path>
              <a:path w="140970" h="97790">
                <a:moveTo>
                  <a:pt x="101369" y="61798"/>
                </a:moveTo>
                <a:lnTo>
                  <a:pt x="77762" y="61798"/>
                </a:lnTo>
                <a:lnTo>
                  <a:pt x="91681" y="97218"/>
                </a:lnTo>
                <a:lnTo>
                  <a:pt x="115290" y="97218"/>
                </a:lnTo>
                <a:lnTo>
                  <a:pt x="101369" y="61798"/>
                </a:lnTo>
                <a:close/>
              </a:path>
              <a:path w="140970" h="97790">
                <a:moveTo>
                  <a:pt x="140340" y="18745"/>
                </a:moveTo>
                <a:lnTo>
                  <a:pt x="100456" y="18745"/>
                </a:lnTo>
                <a:lnTo>
                  <a:pt x="108029" y="18968"/>
                </a:lnTo>
                <a:lnTo>
                  <a:pt x="114677" y="20429"/>
                </a:lnTo>
                <a:lnTo>
                  <a:pt x="118730" y="24311"/>
                </a:lnTo>
                <a:lnTo>
                  <a:pt x="118516" y="31800"/>
                </a:lnTo>
                <a:lnTo>
                  <a:pt x="114404" y="38929"/>
                </a:lnTo>
                <a:lnTo>
                  <a:pt x="108169" y="42700"/>
                </a:lnTo>
                <a:lnTo>
                  <a:pt x="100728" y="44180"/>
                </a:lnTo>
                <a:lnTo>
                  <a:pt x="93002" y="44437"/>
                </a:lnTo>
                <a:lnTo>
                  <a:pt x="132786" y="44437"/>
                </a:lnTo>
                <a:lnTo>
                  <a:pt x="137008" y="35678"/>
                </a:lnTo>
                <a:lnTo>
                  <a:pt x="139382" y="27076"/>
                </a:lnTo>
                <a:lnTo>
                  <a:pt x="140340" y="18745"/>
                </a:lnTo>
                <a:close/>
              </a:path>
            </a:pathLst>
          </a:custGeom>
          <a:solidFill>
            <a:srgbClr val="5C5F5E"/>
          </a:solidFill>
        </p:spPr>
        <p:txBody>
          <a:bodyPr wrap="square" lIns="0" tIns="0" rIns="0" bIns="0" rtlCol="0"/>
          <a:lstStyle/>
          <a:p>
            <a:endParaRPr/>
          </a:p>
        </p:txBody>
      </p:sp>
      <p:sp>
        <p:nvSpPr>
          <p:cNvPr id="9" name="object 9"/>
          <p:cNvSpPr/>
          <p:nvPr/>
        </p:nvSpPr>
        <p:spPr>
          <a:xfrm>
            <a:off x="6711545" y="10211595"/>
            <a:ext cx="132715" cy="100330"/>
          </a:xfrm>
          <a:custGeom>
            <a:avLst/>
            <a:gdLst/>
            <a:ahLst/>
            <a:cxnLst/>
            <a:rect l="l" t="t" r="r" b="b"/>
            <a:pathLst>
              <a:path w="132715" h="100329">
                <a:moveTo>
                  <a:pt x="97373" y="0"/>
                </a:moveTo>
                <a:lnTo>
                  <a:pt x="64797" y="0"/>
                </a:lnTo>
                <a:lnTo>
                  <a:pt x="42012" y="4105"/>
                </a:lnTo>
                <a:lnTo>
                  <a:pt x="24284" y="15138"/>
                </a:lnTo>
                <a:lnTo>
                  <a:pt x="11405" y="31171"/>
                </a:lnTo>
                <a:lnTo>
                  <a:pt x="3164" y="50279"/>
                </a:lnTo>
                <a:lnTo>
                  <a:pt x="0" y="69240"/>
                </a:lnTo>
                <a:lnTo>
                  <a:pt x="3327" y="85088"/>
                </a:lnTo>
                <a:lnTo>
                  <a:pt x="14492" y="95961"/>
                </a:lnTo>
                <a:lnTo>
                  <a:pt x="34838" y="99999"/>
                </a:lnTo>
                <a:lnTo>
                  <a:pt x="67413" y="99999"/>
                </a:lnTo>
                <a:lnTo>
                  <a:pt x="90127" y="95942"/>
                </a:lnTo>
                <a:lnTo>
                  <a:pt x="107912" y="85036"/>
                </a:lnTo>
                <a:lnTo>
                  <a:pt x="110661" y="81673"/>
                </a:lnTo>
                <a:lnTo>
                  <a:pt x="44058" y="81673"/>
                </a:lnTo>
                <a:lnTo>
                  <a:pt x="31604" y="79618"/>
                </a:lnTo>
                <a:lnTo>
                  <a:pt x="23859" y="73564"/>
                </a:lnTo>
                <a:lnTo>
                  <a:pt x="20952" y="63682"/>
                </a:lnTo>
                <a:lnTo>
                  <a:pt x="23014" y="50139"/>
                </a:lnTo>
                <a:lnTo>
                  <a:pt x="29036" y="36695"/>
                </a:lnTo>
                <a:lnTo>
                  <a:pt x="37878" y="26755"/>
                </a:lnTo>
                <a:lnTo>
                  <a:pt x="49280" y="20593"/>
                </a:lnTo>
                <a:lnTo>
                  <a:pt x="62981" y="18478"/>
                </a:lnTo>
                <a:lnTo>
                  <a:pt x="129482" y="18478"/>
                </a:lnTo>
                <a:lnTo>
                  <a:pt x="128807" y="15295"/>
                </a:lnTo>
                <a:lnTo>
                  <a:pt x="117623" y="4164"/>
                </a:lnTo>
                <a:lnTo>
                  <a:pt x="97373" y="0"/>
                </a:lnTo>
                <a:close/>
              </a:path>
              <a:path w="132715" h="100329">
                <a:moveTo>
                  <a:pt x="129482" y="18478"/>
                </a:moveTo>
                <a:lnTo>
                  <a:pt x="88241" y="18478"/>
                </a:lnTo>
                <a:lnTo>
                  <a:pt x="100539" y="20593"/>
                </a:lnTo>
                <a:lnTo>
                  <a:pt x="108307" y="26755"/>
                </a:lnTo>
                <a:lnTo>
                  <a:pt x="111323" y="36695"/>
                </a:lnTo>
                <a:lnTo>
                  <a:pt x="109361" y="50139"/>
                </a:lnTo>
                <a:lnTo>
                  <a:pt x="103276" y="63564"/>
                </a:lnTo>
                <a:lnTo>
                  <a:pt x="94320" y="73459"/>
                </a:lnTo>
                <a:lnTo>
                  <a:pt x="82871" y="79578"/>
                </a:lnTo>
                <a:lnTo>
                  <a:pt x="69306" y="81673"/>
                </a:lnTo>
                <a:lnTo>
                  <a:pt x="110661" y="81673"/>
                </a:lnTo>
                <a:lnTo>
                  <a:pt x="120875" y="69181"/>
                </a:lnTo>
                <a:lnTo>
                  <a:pt x="129123" y="50279"/>
                </a:lnTo>
                <a:lnTo>
                  <a:pt x="132211" y="31348"/>
                </a:lnTo>
                <a:lnTo>
                  <a:pt x="129482" y="18478"/>
                </a:lnTo>
                <a:close/>
              </a:path>
            </a:pathLst>
          </a:custGeom>
          <a:solidFill>
            <a:srgbClr val="5C5F5E"/>
          </a:solidFill>
        </p:spPr>
        <p:txBody>
          <a:bodyPr wrap="square" lIns="0" tIns="0" rIns="0" bIns="0" rtlCol="0"/>
          <a:lstStyle/>
          <a:p>
            <a:endParaRPr/>
          </a:p>
        </p:txBody>
      </p:sp>
      <p:sp>
        <p:nvSpPr>
          <p:cNvPr id="10" name="object 10"/>
          <p:cNvSpPr/>
          <p:nvPr/>
        </p:nvSpPr>
        <p:spPr>
          <a:xfrm>
            <a:off x="6851674" y="10212983"/>
            <a:ext cx="136525" cy="99060"/>
          </a:xfrm>
          <a:custGeom>
            <a:avLst/>
            <a:gdLst/>
            <a:ahLst/>
            <a:cxnLst/>
            <a:rect l="l" t="t" r="r" b="b"/>
            <a:pathLst>
              <a:path w="136525" h="99059">
                <a:moveTo>
                  <a:pt x="37973" y="0"/>
                </a:moveTo>
                <a:lnTo>
                  <a:pt x="18161" y="0"/>
                </a:lnTo>
                <a:lnTo>
                  <a:pt x="3302" y="49580"/>
                </a:lnTo>
                <a:lnTo>
                  <a:pt x="0" y="69018"/>
                </a:lnTo>
                <a:lnTo>
                  <a:pt x="3421" y="84566"/>
                </a:lnTo>
                <a:lnTo>
                  <a:pt x="14755" y="94879"/>
                </a:lnTo>
                <a:lnTo>
                  <a:pt x="35191" y="98615"/>
                </a:lnTo>
                <a:lnTo>
                  <a:pt x="59779" y="98615"/>
                </a:lnTo>
                <a:lnTo>
                  <a:pt x="82401" y="94861"/>
                </a:lnTo>
                <a:lnTo>
                  <a:pt x="100019" y="84518"/>
                </a:lnTo>
                <a:lnTo>
                  <a:pt x="103530" y="80276"/>
                </a:lnTo>
                <a:lnTo>
                  <a:pt x="44412" y="80276"/>
                </a:lnTo>
                <a:lnTo>
                  <a:pt x="31921" y="78505"/>
                </a:lnTo>
                <a:lnTo>
                  <a:pt x="24009" y="72983"/>
                </a:lnTo>
                <a:lnTo>
                  <a:pt x="20984" y="63399"/>
                </a:lnTo>
                <a:lnTo>
                  <a:pt x="23152" y="49441"/>
                </a:lnTo>
                <a:lnTo>
                  <a:pt x="37973" y="0"/>
                </a:lnTo>
                <a:close/>
              </a:path>
              <a:path w="136525" h="99059">
                <a:moveTo>
                  <a:pt x="136144" y="0"/>
                </a:moveTo>
                <a:lnTo>
                  <a:pt x="116332" y="0"/>
                </a:lnTo>
                <a:lnTo>
                  <a:pt x="101523" y="49441"/>
                </a:lnTo>
                <a:lnTo>
                  <a:pt x="95293" y="63340"/>
                </a:lnTo>
                <a:lnTo>
                  <a:pt x="86426" y="72931"/>
                </a:lnTo>
                <a:lnTo>
                  <a:pt x="75145" y="78485"/>
                </a:lnTo>
                <a:lnTo>
                  <a:pt x="61671" y="80276"/>
                </a:lnTo>
                <a:lnTo>
                  <a:pt x="103530" y="80276"/>
                </a:lnTo>
                <a:lnTo>
                  <a:pt x="112892" y="68965"/>
                </a:lnTo>
                <a:lnTo>
                  <a:pt x="121285" y="49580"/>
                </a:lnTo>
                <a:lnTo>
                  <a:pt x="136144" y="0"/>
                </a:lnTo>
                <a:close/>
              </a:path>
            </a:pathLst>
          </a:custGeom>
          <a:solidFill>
            <a:srgbClr val="5C5F5E"/>
          </a:solidFill>
        </p:spPr>
        <p:txBody>
          <a:bodyPr wrap="square" lIns="0" tIns="0" rIns="0" bIns="0" rtlCol="0"/>
          <a:lstStyle/>
          <a:p>
            <a:endParaRPr/>
          </a:p>
        </p:txBody>
      </p:sp>
      <p:sp>
        <p:nvSpPr>
          <p:cNvPr id="11" name="object 11"/>
          <p:cNvSpPr/>
          <p:nvPr/>
        </p:nvSpPr>
        <p:spPr>
          <a:xfrm>
            <a:off x="6976509" y="10212848"/>
            <a:ext cx="140335" cy="97790"/>
          </a:xfrm>
          <a:custGeom>
            <a:avLst/>
            <a:gdLst/>
            <a:ahLst/>
            <a:cxnLst/>
            <a:rect l="l" t="t" r="r" b="b"/>
            <a:pathLst>
              <a:path w="140334" h="97790">
                <a:moveTo>
                  <a:pt x="109346" y="0"/>
                </a:moveTo>
                <a:lnTo>
                  <a:pt x="29159" y="0"/>
                </a:lnTo>
                <a:lnTo>
                  <a:pt x="0" y="97358"/>
                </a:lnTo>
                <a:lnTo>
                  <a:pt x="19799" y="97358"/>
                </a:lnTo>
                <a:lnTo>
                  <a:pt x="27292" y="72364"/>
                </a:lnTo>
                <a:lnTo>
                  <a:pt x="87909" y="72364"/>
                </a:lnTo>
                <a:lnTo>
                  <a:pt x="106336" y="69732"/>
                </a:lnTo>
                <a:lnTo>
                  <a:pt x="120543" y="62360"/>
                </a:lnTo>
                <a:lnTo>
                  <a:pt x="128452" y="53606"/>
                </a:lnTo>
                <a:lnTo>
                  <a:pt x="32905" y="53606"/>
                </a:lnTo>
                <a:lnTo>
                  <a:pt x="43306" y="18884"/>
                </a:lnTo>
                <a:lnTo>
                  <a:pt x="139319" y="18884"/>
                </a:lnTo>
                <a:lnTo>
                  <a:pt x="136348" y="9199"/>
                </a:lnTo>
                <a:lnTo>
                  <a:pt x="126332" y="2308"/>
                </a:lnTo>
                <a:lnTo>
                  <a:pt x="109346" y="0"/>
                </a:lnTo>
                <a:close/>
              </a:path>
              <a:path w="140334" h="97790">
                <a:moveTo>
                  <a:pt x="139319" y="18884"/>
                </a:moveTo>
                <a:lnTo>
                  <a:pt x="104419" y="18884"/>
                </a:lnTo>
                <a:lnTo>
                  <a:pt x="110696" y="19510"/>
                </a:lnTo>
                <a:lnTo>
                  <a:pt x="115860" y="22010"/>
                </a:lnTo>
                <a:lnTo>
                  <a:pt x="118583" y="27323"/>
                </a:lnTo>
                <a:lnTo>
                  <a:pt x="117538" y="36385"/>
                </a:lnTo>
                <a:lnTo>
                  <a:pt x="113181" y="45344"/>
                </a:lnTo>
                <a:lnTo>
                  <a:pt x="107302" y="50568"/>
                </a:lnTo>
                <a:lnTo>
                  <a:pt x="100661" y="53005"/>
                </a:lnTo>
                <a:lnTo>
                  <a:pt x="94018" y="53606"/>
                </a:lnTo>
                <a:lnTo>
                  <a:pt x="128452" y="53606"/>
                </a:lnTo>
                <a:lnTo>
                  <a:pt x="130780" y="51029"/>
                </a:lnTo>
                <a:lnTo>
                  <a:pt x="137299" y="36525"/>
                </a:lnTo>
                <a:lnTo>
                  <a:pt x="139852" y="20622"/>
                </a:lnTo>
                <a:lnTo>
                  <a:pt x="139319" y="18884"/>
                </a:lnTo>
                <a:close/>
              </a:path>
            </a:pathLst>
          </a:custGeom>
          <a:solidFill>
            <a:srgbClr val="5C5F5E"/>
          </a:solidFill>
        </p:spPr>
        <p:txBody>
          <a:bodyPr wrap="square" lIns="0" tIns="0" rIns="0" bIns="0" rtlCol="0"/>
          <a:lstStyle/>
          <a:p>
            <a:endParaRPr/>
          </a:p>
        </p:txBody>
      </p:sp>
      <p:sp>
        <p:nvSpPr>
          <p:cNvPr id="12" name="object 12"/>
          <p:cNvSpPr/>
          <p:nvPr/>
        </p:nvSpPr>
        <p:spPr>
          <a:xfrm>
            <a:off x="3815194" y="10048341"/>
            <a:ext cx="952500" cy="643890"/>
          </a:xfrm>
          <a:custGeom>
            <a:avLst/>
            <a:gdLst/>
            <a:ahLst/>
            <a:cxnLst/>
            <a:rect l="l" t="t" r="r" b="b"/>
            <a:pathLst>
              <a:path w="952500" h="643890">
                <a:moveTo>
                  <a:pt x="0" y="643661"/>
                </a:moveTo>
                <a:lnTo>
                  <a:pt x="952004" y="643661"/>
                </a:lnTo>
                <a:lnTo>
                  <a:pt x="952004" y="0"/>
                </a:lnTo>
                <a:lnTo>
                  <a:pt x="0" y="0"/>
                </a:lnTo>
                <a:lnTo>
                  <a:pt x="0" y="643661"/>
                </a:lnTo>
                <a:close/>
              </a:path>
            </a:pathLst>
          </a:custGeom>
          <a:solidFill>
            <a:srgbClr val="650E13"/>
          </a:solidFill>
        </p:spPr>
        <p:txBody>
          <a:bodyPr wrap="square" lIns="0" tIns="0" rIns="0" bIns="0" rtlCol="0"/>
          <a:lstStyle/>
          <a:p>
            <a:endParaRPr/>
          </a:p>
        </p:txBody>
      </p:sp>
      <p:sp>
        <p:nvSpPr>
          <p:cNvPr id="13" name="object 13"/>
          <p:cNvSpPr/>
          <p:nvPr/>
        </p:nvSpPr>
        <p:spPr>
          <a:xfrm>
            <a:off x="2863202" y="10048341"/>
            <a:ext cx="952500" cy="643890"/>
          </a:xfrm>
          <a:custGeom>
            <a:avLst/>
            <a:gdLst/>
            <a:ahLst/>
            <a:cxnLst/>
            <a:rect l="l" t="t" r="r" b="b"/>
            <a:pathLst>
              <a:path w="952500" h="643890">
                <a:moveTo>
                  <a:pt x="0" y="643661"/>
                </a:moveTo>
                <a:lnTo>
                  <a:pt x="952004" y="643661"/>
                </a:lnTo>
                <a:lnTo>
                  <a:pt x="952004" y="0"/>
                </a:lnTo>
                <a:lnTo>
                  <a:pt x="0" y="0"/>
                </a:lnTo>
                <a:lnTo>
                  <a:pt x="0" y="643661"/>
                </a:lnTo>
                <a:close/>
              </a:path>
            </a:pathLst>
          </a:custGeom>
          <a:solidFill>
            <a:srgbClr val="8C1A21"/>
          </a:solidFill>
        </p:spPr>
        <p:txBody>
          <a:bodyPr wrap="square" lIns="0" tIns="0" rIns="0" bIns="0" rtlCol="0"/>
          <a:lstStyle/>
          <a:p>
            <a:endParaRPr/>
          </a:p>
        </p:txBody>
      </p:sp>
      <p:sp>
        <p:nvSpPr>
          <p:cNvPr id="14" name="object 14"/>
          <p:cNvSpPr/>
          <p:nvPr/>
        </p:nvSpPr>
        <p:spPr>
          <a:xfrm>
            <a:off x="1911197" y="10048341"/>
            <a:ext cx="952500" cy="643890"/>
          </a:xfrm>
          <a:custGeom>
            <a:avLst/>
            <a:gdLst/>
            <a:ahLst/>
            <a:cxnLst/>
            <a:rect l="l" t="t" r="r" b="b"/>
            <a:pathLst>
              <a:path w="952500" h="643890">
                <a:moveTo>
                  <a:pt x="0" y="643661"/>
                </a:moveTo>
                <a:lnTo>
                  <a:pt x="952004" y="643661"/>
                </a:lnTo>
                <a:lnTo>
                  <a:pt x="952004" y="0"/>
                </a:lnTo>
                <a:lnTo>
                  <a:pt x="0" y="0"/>
                </a:lnTo>
                <a:lnTo>
                  <a:pt x="0" y="643661"/>
                </a:lnTo>
                <a:close/>
              </a:path>
            </a:pathLst>
          </a:custGeom>
          <a:solidFill>
            <a:srgbClr val="AC1E29"/>
          </a:solidFill>
        </p:spPr>
        <p:txBody>
          <a:bodyPr wrap="square" lIns="0" tIns="0" rIns="0" bIns="0" rtlCol="0"/>
          <a:lstStyle/>
          <a:p>
            <a:endParaRPr/>
          </a:p>
        </p:txBody>
      </p:sp>
      <p:sp>
        <p:nvSpPr>
          <p:cNvPr id="15" name="object 15"/>
          <p:cNvSpPr/>
          <p:nvPr/>
        </p:nvSpPr>
        <p:spPr>
          <a:xfrm>
            <a:off x="959205" y="10048341"/>
            <a:ext cx="952500" cy="643890"/>
          </a:xfrm>
          <a:custGeom>
            <a:avLst/>
            <a:gdLst/>
            <a:ahLst/>
            <a:cxnLst/>
            <a:rect l="l" t="t" r="r" b="b"/>
            <a:pathLst>
              <a:path w="952500" h="643890">
                <a:moveTo>
                  <a:pt x="0" y="643661"/>
                </a:moveTo>
                <a:lnTo>
                  <a:pt x="952004" y="643661"/>
                </a:lnTo>
                <a:lnTo>
                  <a:pt x="952004" y="0"/>
                </a:lnTo>
                <a:lnTo>
                  <a:pt x="0" y="0"/>
                </a:lnTo>
                <a:lnTo>
                  <a:pt x="0" y="643661"/>
                </a:lnTo>
                <a:close/>
              </a:path>
            </a:pathLst>
          </a:custGeom>
          <a:solidFill>
            <a:srgbClr val="D0232D"/>
          </a:solidFill>
        </p:spPr>
        <p:txBody>
          <a:bodyPr wrap="square" lIns="0" tIns="0" rIns="0" bIns="0" rtlCol="0"/>
          <a:lstStyle/>
          <a:p>
            <a:endParaRPr/>
          </a:p>
        </p:txBody>
      </p:sp>
      <p:sp>
        <p:nvSpPr>
          <p:cNvPr id="16" name="object 16"/>
          <p:cNvSpPr/>
          <p:nvPr/>
        </p:nvSpPr>
        <p:spPr>
          <a:xfrm>
            <a:off x="0" y="10048341"/>
            <a:ext cx="959485" cy="643890"/>
          </a:xfrm>
          <a:custGeom>
            <a:avLst/>
            <a:gdLst/>
            <a:ahLst/>
            <a:cxnLst/>
            <a:rect l="l" t="t" r="r" b="b"/>
            <a:pathLst>
              <a:path w="959485" h="643890">
                <a:moveTo>
                  <a:pt x="0" y="643661"/>
                </a:moveTo>
                <a:lnTo>
                  <a:pt x="959205" y="643661"/>
                </a:lnTo>
                <a:lnTo>
                  <a:pt x="959205" y="0"/>
                </a:lnTo>
                <a:lnTo>
                  <a:pt x="0" y="0"/>
                </a:lnTo>
                <a:lnTo>
                  <a:pt x="0" y="643661"/>
                </a:lnTo>
                <a:close/>
              </a:path>
            </a:pathLst>
          </a:custGeom>
          <a:solidFill>
            <a:srgbClr val="E7302B"/>
          </a:solidFill>
        </p:spPr>
        <p:txBody>
          <a:bodyPr wrap="square" lIns="0" tIns="0" rIns="0" bIns="0" rtlCol="0"/>
          <a:lstStyle/>
          <a:p>
            <a:endParaRPr/>
          </a:p>
        </p:txBody>
      </p:sp>
      <p:sp>
        <p:nvSpPr>
          <p:cNvPr id="17" name="object 17"/>
          <p:cNvSpPr txBox="1">
            <a:spLocks noGrp="1"/>
          </p:cNvSpPr>
          <p:nvPr>
            <p:ph type="title"/>
          </p:nvPr>
        </p:nvSpPr>
        <p:spPr>
          <a:xfrm>
            <a:off x="354993" y="817241"/>
            <a:ext cx="3571630" cy="428322"/>
          </a:xfrm>
          <a:prstGeom prst="rect">
            <a:avLst/>
          </a:prstGeom>
        </p:spPr>
        <p:txBody>
          <a:bodyPr vert="horz" wrap="square" lIns="0" tIns="12700" rIns="0" bIns="0" rtlCol="0">
            <a:spAutoFit/>
          </a:bodyPr>
          <a:lstStyle/>
          <a:p>
            <a:pPr marL="12700">
              <a:lnSpc>
                <a:spcPct val="100000"/>
              </a:lnSpc>
              <a:spcBef>
                <a:spcPts val="100"/>
              </a:spcBef>
            </a:pPr>
            <a:r>
              <a:rPr spc="-20" dirty="0" err="1"/>
              <a:t>Cintu</a:t>
            </a:r>
            <a:r>
              <a:rPr spc="-70" dirty="0" err="1"/>
              <a:t>r</a:t>
            </a:r>
            <a:r>
              <a:rPr spc="155" dirty="0" err="1"/>
              <a:t>ão</a:t>
            </a:r>
            <a:r>
              <a:rPr lang="pt-BR" spc="155" dirty="0"/>
              <a:t>   </a:t>
            </a:r>
            <a:endParaRPr spc="155" dirty="0"/>
          </a:p>
        </p:txBody>
      </p:sp>
      <p:sp>
        <p:nvSpPr>
          <p:cNvPr id="19" name="object 19"/>
          <p:cNvSpPr txBox="1"/>
          <p:nvPr/>
        </p:nvSpPr>
        <p:spPr>
          <a:xfrm>
            <a:off x="349249" y="1367094"/>
            <a:ext cx="1753871" cy="185948"/>
          </a:xfrm>
          <a:prstGeom prst="rect">
            <a:avLst/>
          </a:prstGeom>
          <a:solidFill>
            <a:srgbClr val="E9362F"/>
          </a:solidFill>
        </p:spPr>
        <p:txBody>
          <a:bodyPr vert="horz" wrap="square" lIns="0" tIns="8890" rIns="0" bIns="0" rtlCol="0">
            <a:spAutoFit/>
          </a:bodyPr>
          <a:lstStyle/>
          <a:p>
            <a:pPr marL="120650">
              <a:lnSpc>
                <a:spcPct val="100000"/>
              </a:lnSpc>
              <a:spcBef>
                <a:spcPts val="70"/>
              </a:spcBef>
            </a:pPr>
            <a:r>
              <a:rPr lang="pt-BR" sz="1150" b="1" spc="-5" dirty="0">
                <a:solidFill>
                  <a:srgbClr val="FFFFFF"/>
                </a:solidFill>
                <a:latin typeface="Archivo ExtraCondensed"/>
                <a:cs typeface="Archivo ExtraCondensed"/>
              </a:rPr>
              <a:t>INFORMAÇÕES TÉCNICAS</a:t>
            </a:r>
            <a:endParaRPr sz="1150" dirty="0">
              <a:latin typeface="Archivo ExtraCondensed"/>
              <a:cs typeface="Archivo ExtraCondensed"/>
            </a:endParaRPr>
          </a:p>
        </p:txBody>
      </p:sp>
      <p:sp>
        <p:nvSpPr>
          <p:cNvPr id="20" name="object 20"/>
          <p:cNvSpPr txBox="1"/>
          <p:nvPr/>
        </p:nvSpPr>
        <p:spPr>
          <a:xfrm>
            <a:off x="353133" y="1917700"/>
            <a:ext cx="6789636" cy="927818"/>
          </a:xfrm>
          <a:prstGeom prst="rect">
            <a:avLst/>
          </a:prstGeom>
        </p:spPr>
        <p:txBody>
          <a:bodyPr vert="horz" wrap="square" lIns="0" tIns="12065" rIns="0" bIns="0" rtlCol="0">
            <a:spAutoFit/>
          </a:bodyPr>
          <a:lstStyle/>
          <a:p>
            <a:pPr marL="12700" marR="5080">
              <a:lnSpc>
                <a:spcPct val="100000"/>
              </a:lnSpc>
              <a:spcBef>
                <a:spcPts val="95"/>
              </a:spcBef>
            </a:pPr>
            <a:r>
              <a:rPr lang="pt-BR" sz="1200" b="1" spc="-5" dirty="0">
                <a:solidFill>
                  <a:srgbClr val="1F2326"/>
                </a:solidFill>
                <a:latin typeface="Archivo ExtraCondensed"/>
                <a:cs typeface="Archivo ExtraCondensed"/>
              </a:rPr>
              <a:t>DESCRIÇÃO DO PRODUTO</a:t>
            </a:r>
            <a:endParaRPr lang="pt-BR" sz="1000" spc="-5" dirty="0">
              <a:solidFill>
                <a:srgbClr val="1F2326"/>
              </a:solidFill>
              <a:latin typeface="Archivo ExtraCondensed"/>
              <a:cs typeface="Archivo ExtraCondensed"/>
            </a:endParaRPr>
          </a:p>
          <a:p>
            <a:endParaRPr lang="pt-BR" sz="950" spc="-5" dirty="0">
              <a:solidFill>
                <a:srgbClr val="1F2326"/>
              </a:solidFill>
              <a:latin typeface="Archivo ExtraCondensed"/>
              <a:cs typeface="Archivo ExtraCondensed"/>
            </a:endParaRPr>
          </a:p>
          <a:p>
            <a:r>
              <a:rPr lang="pt-BR" sz="950" dirty="0">
                <a:latin typeface="Archivo ExtraCondensed"/>
              </a:rPr>
              <a:t>Cinturão de segurança integrado com cinturão abdominal, com 2 pontos de conexão contra quedas: Ponto peitoral (A/2) em fita e dorsal (A) com argola metálica. Conta com ponto para posicionamento nas laterais além de ponto de conexão nos ombros. Dispõe de elemento de conforto na cintura. Disponível para todas as versões em fita de poliéster (padrão), poliéster com tratamento repelente à água ou fita de para-aramida (antichama).</a:t>
            </a:r>
          </a:p>
        </p:txBody>
      </p:sp>
      <p:sp>
        <p:nvSpPr>
          <p:cNvPr id="30" name="object 30"/>
          <p:cNvSpPr/>
          <p:nvPr/>
        </p:nvSpPr>
        <p:spPr>
          <a:xfrm>
            <a:off x="354993" y="2960401"/>
            <a:ext cx="5031444" cy="45719"/>
          </a:xfrm>
          <a:custGeom>
            <a:avLst/>
            <a:gdLst/>
            <a:ahLst/>
            <a:cxnLst/>
            <a:rect l="l" t="t" r="r" b="b"/>
            <a:pathLst>
              <a:path w="6689090">
                <a:moveTo>
                  <a:pt x="0" y="0"/>
                </a:moveTo>
                <a:lnTo>
                  <a:pt x="6688975" y="0"/>
                </a:lnTo>
              </a:path>
            </a:pathLst>
          </a:custGeom>
          <a:ln w="3378">
            <a:solidFill>
              <a:srgbClr val="1F2326"/>
            </a:solidFill>
          </a:ln>
        </p:spPr>
        <p:txBody>
          <a:bodyPr wrap="square" lIns="0" tIns="0" rIns="0" bIns="0" rtlCol="0"/>
          <a:lstStyle/>
          <a:p>
            <a:endParaRPr sz="1000"/>
          </a:p>
        </p:txBody>
      </p:sp>
      <p:sp>
        <p:nvSpPr>
          <p:cNvPr id="59" name="object 29">
            <a:extLst>
              <a:ext uri="{FF2B5EF4-FFF2-40B4-BE49-F238E27FC236}">
                <a16:creationId xmlns:a16="http://schemas.microsoft.com/office/drawing/2014/main" id="{A029C96B-43F8-102E-6728-41E686D1D60D}"/>
              </a:ext>
            </a:extLst>
          </p:cNvPr>
          <p:cNvSpPr txBox="1"/>
          <p:nvPr/>
        </p:nvSpPr>
        <p:spPr>
          <a:xfrm>
            <a:off x="5917387" y="1611495"/>
            <a:ext cx="1247775" cy="229679"/>
          </a:xfrm>
          <a:prstGeom prst="rect">
            <a:avLst/>
          </a:prstGeom>
        </p:spPr>
        <p:txBody>
          <a:bodyPr vert="horz" wrap="square" lIns="0" tIns="12065" rIns="0" bIns="0" rtlCol="0">
            <a:spAutoFit/>
          </a:bodyPr>
          <a:lstStyle/>
          <a:p>
            <a:pPr marL="12700" algn="ctr">
              <a:lnSpc>
                <a:spcPct val="100000"/>
              </a:lnSpc>
              <a:spcBef>
                <a:spcPts val="95"/>
              </a:spcBef>
            </a:pPr>
            <a:r>
              <a:rPr sz="1400" b="1" spc="-5" dirty="0">
                <a:solidFill>
                  <a:srgbClr val="1F2326"/>
                </a:solidFill>
                <a:latin typeface="Archivo ExtraCondensed Thin"/>
                <a:cs typeface="Archivo ExtraCondensed Thin"/>
              </a:rPr>
              <a:t>C</a:t>
            </a:r>
            <a:r>
              <a:rPr lang="pt-BR" sz="1400" b="1" spc="-5" dirty="0">
                <a:solidFill>
                  <a:srgbClr val="1F2326"/>
                </a:solidFill>
                <a:latin typeface="Archivo ExtraCondensed Thin"/>
                <a:cs typeface="Archivo ExtraCondensed Thin"/>
              </a:rPr>
              <a:t>80</a:t>
            </a:r>
            <a:r>
              <a:rPr sz="1400" b="1" spc="-50" dirty="0">
                <a:solidFill>
                  <a:srgbClr val="1F2326"/>
                </a:solidFill>
                <a:latin typeface="Archivo ExtraCondensed Thin"/>
                <a:cs typeface="Archivo ExtraCondensed Thin"/>
              </a:rPr>
              <a:t> </a:t>
            </a:r>
            <a:endParaRPr sz="1400" b="1" dirty="0">
              <a:latin typeface="Archivo ExtraCondensed Thin"/>
              <a:cs typeface="Archivo ExtraCondensed Thin"/>
            </a:endParaRPr>
          </a:p>
        </p:txBody>
      </p:sp>
      <p:sp>
        <p:nvSpPr>
          <p:cNvPr id="61" name="object 19">
            <a:extLst>
              <a:ext uri="{FF2B5EF4-FFF2-40B4-BE49-F238E27FC236}">
                <a16:creationId xmlns:a16="http://schemas.microsoft.com/office/drawing/2014/main" id="{926146DE-ABF4-7C08-F717-E03D42BF202C}"/>
              </a:ext>
            </a:extLst>
          </p:cNvPr>
          <p:cNvSpPr txBox="1"/>
          <p:nvPr/>
        </p:nvSpPr>
        <p:spPr>
          <a:xfrm>
            <a:off x="5917387" y="1374474"/>
            <a:ext cx="1247775" cy="185948"/>
          </a:xfrm>
          <a:prstGeom prst="rect">
            <a:avLst/>
          </a:prstGeom>
          <a:solidFill>
            <a:srgbClr val="E9362F"/>
          </a:solidFill>
        </p:spPr>
        <p:txBody>
          <a:bodyPr vert="horz" wrap="square" lIns="0" tIns="8890" rIns="0" bIns="0" rtlCol="0">
            <a:spAutoFit/>
          </a:bodyPr>
          <a:lstStyle/>
          <a:p>
            <a:pPr marL="120650" algn="ctr">
              <a:lnSpc>
                <a:spcPct val="100000"/>
              </a:lnSpc>
              <a:spcBef>
                <a:spcPts val="70"/>
              </a:spcBef>
            </a:pPr>
            <a:r>
              <a:rPr lang="pt-BR" sz="1150" b="1" spc="-5" dirty="0">
                <a:solidFill>
                  <a:srgbClr val="FFFFFF"/>
                </a:solidFill>
                <a:latin typeface="Archivo ExtraCondensed"/>
                <a:cs typeface="Archivo ExtraCondensed"/>
              </a:rPr>
              <a:t>MODELO</a:t>
            </a:r>
            <a:endParaRPr sz="1150" dirty="0">
              <a:latin typeface="Archivo ExtraCondensed"/>
              <a:cs typeface="Archivo ExtraCondensed"/>
            </a:endParaRPr>
          </a:p>
        </p:txBody>
      </p:sp>
      <p:pic>
        <p:nvPicPr>
          <p:cNvPr id="1029" name="Imagem 1028">
            <a:extLst>
              <a:ext uri="{FF2B5EF4-FFF2-40B4-BE49-F238E27FC236}">
                <a16:creationId xmlns:a16="http://schemas.microsoft.com/office/drawing/2014/main" id="{914058B9-C96F-7316-8F49-B820398F8A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067" y="132791"/>
            <a:ext cx="1838072" cy="545208"/>
          </a:xfrm>
          <a:prstGeom prst="rect">
            <a:avLst/>
          </a:prstGeom>
        </p:spPr>
      </p:pic>
      <p:pic>
        <p:nvPicPr>
          <p:cNvPr id="38" name="Imagem 37">
            <a:extLst>
              <a:ext uri="{FF2B5EF4-FFF2-40B4-BE49-F238E27FC236}">
                <a16:creationId xmlns:a16="http://schemas.microsoft.com/office/drawing/2014/main" id="{D5CBC148-5D6F-B93B-5ACA-B8F16549CC98}"/>
              </a:ext>
            </a:extLst>
          </p:cNvPr>
          <p:cNvPicPr>
            <a:picLocks noChangeAspect="1"/>
          </p:cNvPicPr>
          <p:nvPr/>
        </p:nvPicPr>
        <p:blipFill>
          <a:blip r:embed="rId5" cstate="print">
            <a:extLst>
              <a:ext uri="{28A0092B-C50C-407E-A947-70E740481C1C}">
                <a14:useLocalDpi xmlns:a14="http://schemas.microsoft.com/office/drawing/2010/main" val="0"/>
              </a:ext>
            </a:extLst>
          </a:blip>
          <a:srcRect b="20500"/>
          <a:stretch>
            <a:fillRect/>
          </a:stretch>
        </p:blipFill>
        <p:spPr>
          <a:xfrm>
            <a:off x="6002235" y="652816"/>
            <a:ext cx="1140534" cy="641084"/>
          </a:xfrm>
          <a:prstGeom prst="rect">
            <a:avLst/>
          </a:prstGeom>
        </p:spPr>
      </p:pic>
      <p:pic>
        <p:nvPicPr>
          <p:cNvPr id="36" name="Imagem 35">
            <a:extLst>
              <a:ext uri="{FF2B5EF4-FFF2-40B4-BE49-F238E27FC236}">
                <a16:creationId xmlns:a16="http://schemas.microsoft.com/office/drawing/2014/main" id="{FF1F78EC-FCF1-9561-807D-807B154F91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6340" y="5651500"/>
            <a:ext cx="2711970" cy="4060617"/>
          </a:xfrm>
          <a:prstGeom prst="rect">
            <a:avLst/>
          </a:prstGeom>
        </p:spPr>
      </p:pic>
      <p:pic>
        <p:nvPicPr>
          <p:cNvPr id="39" name="Imagem 38">
            <a:extLst>
              <a:ext uri="{FF2B5EF4-FFF2-40B4-BE49-F238E27FC236}">
                <a16:creationId xmlns:a16="http://schemas.microsoft.com/office/drawing/2014/main" id="{B97ECBE9-24D5-5F83-2509-2AE1F2529D4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57567" y="5926631"/>
            <a:ext cx="2402083" cy="3596626"/>
          </a:xfrm>
          <a:prstGeom prst="rect">
            <a:avLst/>
          </a:prstGeom>
        </p:spPr>
      </p:pic>
      <p:sp>
        <p:nvSpPr>
          <p:cNvPr id="21" name="object 31">
            <a:extLst>
              <a:ext uri="{FF2B5EF4-FFF2-40B4-BE49-F238E27FC236}">
                <a16:creationId xmlns:a16="http://schemas.microsoft.com/office/drawing/2014/main" id="{E4132367-A880-F141-F1CD-D2AE5112E137}"/>
              </a:ext>
            </a:extLst>
          </p:cNvPr>
          <p:cNvSpPr/>
          <p:nvPr/>
        </p:nvSpPr>
        <p:spPr>
          <a:xfrm flipV="1">
            <a:off x="5380558" y="2908300"/>
            <a:ext cx="133261" cy="45719"/>
          </a:xfrm>
          <a:custGeom>
            <a:avLst/>
            <a:gdLst/>
            <a:ahLst/>
            <a:cxnLst/>
            <a:rect l="l" t="t" r="r" b="b"/>
            <a:pathLst>
              <a:path w="177165">
                <a:moveTo>
                  <a:pt x="0" y="0"/>
                </a:moveTo>
                <a:lnTo>
                  <a:pt x="176618" y="0"/>
                </a:lnTo>
              </a:path>
            </a:pathLst>
          </a:custGeom>
          <a:ln w="25336">
            <a:solidFill>
              <a:srgbClr val="EE322D"/>
            </a:solidFill>
          </a:ln>
        </p:spPr>
        <p:txBody>
          <a:bodyPr wrap="square" lIns="0" tIns="0" rIns="0" bIns="0" rtlCol="0"/>
          <a:lstStyle/>
          <a:p>
            <a:endParaRPr lang="pt-BR" sz="1000" noProof="0" dirty="0"/>
          </a:p>
        </p:txBody>
      </p:sp>
      <p:sp>
        <p:nvSpPr>
          <p:cNvPr id="22" name="object 21">
            <a:extLst>
              <a:ext uri="{FF2B5EF4-FFF2-40B4-BE49-F238E27FC236}">
                <a16:creationId xmlns:a16="http://schemas.microsoft.com/office/drawing/2014/main" id="{0335720C-729D-E041-2A42-ED73A36F8DBF}"/>
              </a:ext>
            </a:extLst>
          </p:cNvPr>
          <p:cNvSpPr txBox="1"/>
          <p:nvPr/>
        </p:nvSpPr>
        <p:spPr>
          <a:xfrm>
            <a:off x="4181158" y="3108373"/>
            <a:ext cx="2984004" cy="155171"/>
          </a:xfrm>
          <a:prstGeom prst="rect">
            <a:avLst/>
          </a:prstGeom>
          <a:solidFill>
            <a:srgbClr val="B7B9BA"/>
          </a:solidFill>
        </p:spPr>
        <p:txBody>
          <a:bodyPr vert="horz" wrap="square" lIns="0" tIns="8890" rIns="0" bIns="0" rtlCol="0">
            <a:spAutoFit/>
          </a:bodyPr>
          <a:lstStyle/>
          <a:p>
            <a:pPr marL="121920">
              <a:lnSpc>
                <a:spcPct val="100000"/>
              </a:lnSpc>
              <a:spcBef>
                <a:spcPts val="70"/>
              </a:spcBef>
            </a:pPr>
            <a:r>
              <a:rPr lang="pt-BR" sz="950" noProof="0" dirty="0">
                <a:solidFill>
                  <a:srgbClr val="1F2326"/>
                </a:solidFill>
                <a:latin typeface="Archivo ExtraCondensed"/>
                <a:cs typeface="Archivo ExtraCondensed"/>
              </a:rPr>
              <a:t>NORMAS DE REFERÊNCIA</a:t>
            </a:r>
            <a:endParaRPr lang="pt-BR" sz="950" noProof="0" dirty="0">
              <a:latin typeface="Archivo ExtraCondensed"/>
              <a:cs typeface="Archivo ExtraCondensed"/>
            </a:endParaRPr>
          </a:p>
        </p:txBody>
      </p:sp>
      <p:sp>
        <p:nvSpPr>
          <p:cNvPr id="25" name="object 22">
            <a:extLst>
              <a:ext uri="{FF2B5EF4-FFF2-40B4-BE49-F238E27FC236}">
                <a16:creationId xmlns:a16="http://schemas.microsoft.com/office/drawing/2014/main" id="{DF80C0C0-BFA5-0B0C-F103-EBF7D4BC868C}"/>
              </a:ext>
            </a:extLst>
          </p:cNvPr>
          <p:cNvSpPr txBox="1"/>
          <p:nvPr/>
        </p:nvSpPr>
        <p:spPr>
          <a:xfrm>
            <a:off x="4181158" y="3329292"/>
            <a:ext cx="2988104" cy="503086"/>
          </a:xfrm>
          <a:prstGeom prst="rect">
            <a:avLst/>
          </a:prstGeom>
        </p:spPr>
        <p:txBody>
          <a:bodyPr vert="horz" wrap="square" lIns="0" tIns="12065" rIns="0" bIns="0" rtlCol="0">
            <a:spAutoFit/>
          </a:bodyPr>
          <a:lstStyle/>
          <a:p>
            <a:pPr marL="171450" lvl="0" indent="-171450" algn="just">
              <a:lnSpc>
                <a:spcPct val="107916"/>
              </a:lnSpc>
              <a:buClr>
                <a:schemeClr val="dk1"/>
              </a:buClr>
              <a:buSzPts val="1100"/>
              <a:buFont typeface="Arial" panose="020B0604020202020204" pitchFamily="34" charset="0"/>
              <a:buChar char="•"/>
            </a:pPr>
            <a:r>
              <a:rPr lang="pt-BR" sz="1000" dirty="0">
                <a:solidFill>
                  <a:schemeClr val="dk1"/>
                </a:solidFill>
              </a:rPr>
              <a:t>Possui certificação compulsória em terceira parte, atendendo ao escopo das normas técnicas (</a:t>
            </a:r>
            <a:r>
              <a:rPr lang="pt-BR" sz="1000" b="1" dirty="0">
                <a:solidFill>
                  <a:schemeClr val="dk1"/>
                </a:solidFill>
              </a:rPr>
              <a:t>ABNT NBR 15836)</a:t>
            </a:r>
            <a:r>
              <a:rPr lang="pt-BR" sz="1000" dirty="0">
                <a:solidFill>
                  <a:schemeClr val="dk1"/>
                </a:solidFill>
              </a:rPr>
              <a:t>, e atendendo a</a:t>
            </a:r>
            <a:r>
              <a:rPr lang="pt-BR" sz="1000" b="1" dirty="0">
                <a:solidFill>
                  <a:schemeClr val="dk1"/>
                </a:solidFill>
              </a:rPr>
              <a:t> NR 6 </a:t>
            </a:r>
            <a:r>
              <a:rPr lang="pt-BR" sz="1000" dirty="0">
                <a:solidFill>
                  <a:schemeClr val="dk1"/>
                </a:solidFill>
              </a:rPr>
              <a:t>e</a:t>
            </a:r>
            <a:r>
              <a:rPr lang="pt-BR" sz="1000" b="1" dirty="0">
                <a:solidFill>
                  <a:schemeClr val="dk1"/>
                </a:solidFill>
              </a:rPr>
              <a:t> NR 35</a:t>
            </a:r>
            <a:r>
              <a:rPr lang="pt-BR" sz="1000" dirty="0">
                <a:solidFill>
                  <a:schemeClr val="dk1"/>
                </a:solidFill>
              </a:rPr>
              <a:t>.</a:t>
            </a:r>
          </a:p>
        </p:txBody>
      </p:sp>
      <p:sp>
        <p:nvSpPr>
          <p:cNvPr id="26" name="object 25">
            <a:extLst>
              <a:ext uri="{FF2B5EF4-FFF2-40B4-BE49-F238E27FC236}">
                <a16:creationId xmlns:a16="http://schemas.microsoft.com/office/drawing/2014/main" id="{0211DC22-07D9-A476-3562-BD72D900BFEF}"/>
              </a:ext>
            </a:extLst>
          </p:cNvPr>
          <p:cNvSpPr txBox="1"/>
          <p:nvPr/>
        </p:nvSpPr>
        <p:spPr>
          <a:xfrm>
            <a:off x="4198502" y="4862973"/>
            <a:ext cx="3000514" cy="160730"/>
          </a:xfrm>
          <a:prstGeom prst="rect">
            <a:avLst/>
          </a:prstGeom>
          <a:solidFill>
            <a:srgbClr val="B7B9BA"/>
          </a:solidFill>
        </p:spPr>
        <p:txBody>
          <a:bodyPr vert="horz" wrap="square" lIns="0" tIns="8890" rIns="0" bIns="0" rtlCol="0">
            <a:spAutoFit/>
          </a:bodyPr>
          <a:lstStyle/>
          <a:p>
            <a:pPr marL="121920">
              <a:lnSpc>
                <a:spcPct val="100000"/>
              </a:lnSpc>
              <a:spcBef>
                <a:spcPts val="70"/>
              </a:spcBef>
            </a:pPr>
            <a:r>
              <a:rPr lang="pt-BR" sz="950" noProof="0" dirty="0">
                <a:solidFill>
                  <a:srgbClr val="1F2326"/>
                </a:solidFill>
                <a:latin typeface="Archivo ExtraCondensed"/>
                <a:cs typeface="Archivo ExtraCondensed"/>
              </a:rPr>
              <a:t>MARCA/ LINHA</a:t>
            </a:r>
            <a:endParaRPr lang="pt-BR" sz="950" noProof="0" dirty="0">
              <a:latin typeface="Archivo ExtraCondensed"/>
              <a:cs typeface="Archivo ExtraCondensed"/>
            </a:endParaRPr>
          </a:p>
        </p:txBody>
      </p:sp>
      <p:sp>
        <p:nvSpPr>
          <p:cNvPr id="35" name="object 26">
            <a:extLst>
              <a:ext uri="{FF2B5EF4-FFF2-40B4-BE49-F238E27FC236}">
                <a16:creationId xmlns:a16="http://schemas.microsoft.com/office/drawing/2014/main" id="{7DC97139-6889-2A57-F0FB-20DF4C0145D1}"/>
              </a:ext>
            </a:extLst>
          </p:cNvPr>
          <p:cNvSpPr txBox="1"/>
          <p:nvPr/>
        </p:nvSpPr>
        <p:spPr>
          <a:xfrm>
            <a:off x="4188994" y="5100704"/>
            <a:ext cx="3000514" cy="158377"/>
          </a:xfrm>
          <a:prstGeom prst="rect">
            <a:avLst/>
          </a:prstGeom>
        </p:spPr>
        <p:txBody>
          <a:bodyPr vert="horz" wrap="square" lIns="0" tIns="12065" rIns="0" bIns="0" rtlCol="0">
            <a:spAutoFit/>
          </a:bodyPr>
          <a:lstStyle/>
          <a:p>
            <a:pPr marL="184150" indent="-171450">
              <a:lnSpc>
                <a:spcPct val="100000"/>
              </a:lnSpc>
              <a:spcBef>
                <a:spcPts val="95"/>
              </a:spcBef>
              <a:buFont typeface="Arial" panose="020B0604020202020204" pitchFamily="34" charset="0"/>
              <a:buChar char="•"/>
            </a:pPr>
            <a:r>
              <a:rPr lang="pt-BR" sz="950" spc="-5" noProof="0" dirty="0">
                <a:solidFill>
                  <a:srgbClr val="1F2326"/>
                </a:solidFill>
                <a:latin typeface="Archivo ExtraCondensed"/>
                <a:cs typeface="Archivo ExtraCondensed Thin"/>
              </a:rPr>
              <a:t>KSTRONG/ ALTECO</a:t>
            </a:r>
            <a:endParaRPr lang="pt-BR" sz="950" b="0" spc="-5" noProof="0" dirty="0">
              <a:solidFill>
                <a:srgbClr val="1F2326"/>
              </a:solidFill>
              <a:latin typeface="Archivo ExtraCondensed"/>
              <a:cs typeface="Archivo ExtraCondensed Thin"/>
            </a:endParaRPr>
          </a:p>
        </p:txBody>
      </p:sp>
      <p:sp>
        <p:nvSpPr>
          <p:cNvPr id="37" name="object 21">
            <a:extLst>
              <a:ext uri="{FF2B5EF4-FFF2-40B4-BE49-F238E27FC236}">
                <a16:creationId xmlns:a16="http://schemas.microsoft.com/office/drawing/2014/main" id="{7BC27BEF-4165-AB4B-E876-62CF7E997DEB}"/>
              </a:ext>
            </a:extLst>
          </p:cNvPr>
          <p:cNvSpPr txBox="1"/>
          <p:nvPr/>
        </p:nvSpPr>
        <p:spPr>
          <a:xfrm>
            <a:off x="4188994" y="3934760"/>
            <a:ext cx="2984005" cy="155171"/>
          </a:xfrm>
          <a:prstGeom prst="rect">
            <a:avLst/>
          </a:prstGeom>
          <a:solidFill>
            <a:srgbClr val="B7B9BA"/>
          </a:solidFill>
        </p:spPr>
        <p:txBody>
          <a:bodyPr vert="horz" wrap="square" lIns="0" tIns="8890" rIns="0" bIns="0" rtlCol="0">
            <a:spAutoFit/>
          </a:bodyPr>
          <a:lstStyle/>
          <a:p>
            <a:pPr marL="121920">
              <a:lnSpc>
                <a:spcPct val="100000"/>
              </a:lnSpc>
              <a:spcBef>
                <a:spcPts val="70"/>
              </a:spcBef>
            </a:pPr>
            <a:r>
              <a:rPr lang="pt-BR" sz="950" noProof="0" dirty="0">
                <a:solidFill>
                  <a:srgbClr val="1F2326"/>
                </a:solidFill>
                <a:latin typeface="Archivo ExtraCondensed"/>
                <a:cs typeface="Archivo ExtraCondensed"/>
              </a:rPr>
              <a:t> INDICAÇÃO DE USO</a:t>
            </a:r>
            <a:endParaRPr lang="pt-BR" sz="950" noProof="0" dirty="0">
              <a:latin typeface="Archivo ExtraCondensed"/>
              <a:cs typeface="Archivo ExtraCondensed"/>
            </a:endParaRPr>
          </a:p>
        </p:txBody>
      </p:sp>
      <p:sp>
        <p:nvSpPr>
          <p:cNvPr id="40" name="object 22">
            <a:extLst>
              <a:ext uri="{FF2B5EF4-FFF2-40B4-BE49-F238E27FC236}">
                <a16:creationId xmlns:a16="http://schemas.microsoft.com/office/drawing/2014/main" id="{658A85F7-CE24-1CA9-946E-BB0B43907D45}"/>
              </a:ext>
            </a:extLst>
          </p:cNvPr>
          <p:cNvSpPr txBox="1"/>
          <p:nvPr/>
        </p:nvSpPr>
        <p:spPr>
          <a:xfrm>
            <a:off x="4197228" y="4171066"/>
            <a:ext cx="2977042" cy="627736"/>
          </a:xfrm>
          <a:prstGeom prst="rect">
            <a:avLst/>
          </a:prstGeom>
        </p:spPr>
        <p:txBody>
          <a:bodyPr vert="horz" wrap="square" lIns="0" tIns="12065" rIns="0" bIns="0" rtlCol="0">
            <a:spAutoFit/>
          </a:bodyPr>
          <a:lstStyle/>
          <a:p>
            <a:pPr marL="184150" indent="-171450">
              <a:lnSpc>
                <a:spcPct val="100000"/>
              </a:lnSpc>
              <a:spcBef>
                <a:spcPts val="95"/>
              </a:spcBef>
              <a:buFont typeface="Arial" panose="020B0604020202020204" pitchFamily="34" charset="0"/>
              <a:buChar char="•"/>
            </a:pPr>
            <a:r>
              <a:rPr lang="pt-BR" sz="950" spc="-5" noProof="0" dirty="0">
                <a:solidFill>
                  <a:srgbClr val="1F2326"/>
                </a:solidFill>
                <a:latin typeface="Archivo ExtraCondensed"/>
                <a:cs typeface="Archivo ExtraCondensed Thin"/>
              </a:rPr>
              <a:t> </a:t>
            </a:r>
            <a:r>
              <a:rPr lang="pt-BR" sz="1000" dirty="0">
                <a:solidFill>
                  <a:schemeClr val="dk1"/>
                </a:solidFill>
              </a:rPr>
              <a:t>Para uso com talabartes ou trava quedas, em sistemas de retenção de queda, em diversos cenários industriais ou construção civil, que demandem trabalho em altura.</a:t>
            </a:r>
            <a:endParaRPr lang="pt-BR" sz="950" spc="-5" noProof="0" dirty="0">
              <a:solidFill>
                <a:srgbClr val="1F2326"/>
              </a:solidFill>
              <a:latin typeface="Archivo ExtraCondensed"/>
              <a:cs typeface="Archivo ExtraCondensed Thin"/>
            </a:endParaRPr>
          </a:p>
        </p:txBody>
      </p:sp>
      <p:sp>
        <p:nvSpPr>
          <p:cNvPr id="41" name="object 21">
            <a:extLst>
              <a:ext uri="{FF2B5EF4-FFF2-40B4-BE49-F238E27FC236}">
                <a16:creationId xmlns:a16="http://schemas.microsoft.com/office/drawing/2014/main" id="{A667BD73-8BBA-53B6-6C6E-6C6AF807F8A7}"/>
              </a:ext>
            </a:extLst>
          </p:cNvPr>
          <p:cNvSpPr txBox="1"/>
          <p:nvPr/>
        </p:nvSpPr>
        <p:spPr>
          <a:xfrm>
            <a:off x="350521" y="3108373"/>
            <a:ext cx="2984006" cy="155171"/>
          </a:xfrm>
          <a:prstGeom prst="rect">
            <a:avLst/>
          </a:prstGeom>
          <a:solidFill>
            <a:srgbClr val="B7B9BA"/>
          </a:solidFill>
        </p:spPr>
        <p:txBody>
          <a:bodyPr vert="horz" wrap="square" lIns="0" tIns="8890" rIns="0" bIns="0" rtlCol="0">
            <a:spAutoFit/>
          </a:bodyPr>
          <a:lstStyle/>
          <a:p>
            <a:pPr marL="121920">
              <a:lnSpc>
                <a:spcPct val="100000"/>
              </a:lnSpc>
              <a:spcBef>
                <a:spcPts val="70"/>
              </a:spcBef>
            </a:pPr>
            <a:r>
              <a:rPr lang="pt-BR" sz="950" dirty="0">
                <a:solidFill>
                  <a:srgbClr val="1F2326"/>
                </a:solidFill>
                <a:latin typeface="Archivo ExtraCondensed"/>
                <a:cs typeface="Archivo ExtraCondensed"/>
              </a:rPr>
              <a:t>CARACTERÍSTICAS TÉCNICAS</a:t>
            </a:r>
            <a:endParaRPr lang="pt-BR" sz="950" noProof="0" dirty="0">
              <a:latin typeface="Archivo ExtraCondensed"/>
              <a:cs typeface="Archivo ExtraCondensed"/>
            </a:endParaRPr>
          </a:p>
        </p:txBody>
      </p:sp>
      <p:sp>
        <p:nvSpPr>
          <p:cNvPr id="42" name="object 22">
            <a:extLst>
              <a:ext uri="{FF2B5EF4-FFF2-40B4-BE49-F238E27FC236}">
                <a16:creationId xmlns:a16="http://schemas.microsoft.com/office/drawing/2014/main" id="{2CC6B272-18A8-D36E-2174-6099C9B96321}"/>
              </a:ext>
            </a:extLst>
          </p:cNvPr>
          <p:cNvSpPr txBox="1"/>
          <p:nvPr/>
        </p:nvSpPr>
        <p:spPr>
          <a:xfrm>
            <a:off x="349249" y="3329425"/>
            <a:ext cx="3639501" cy="1448473"/>
          </a:xfrm>
          <a:prstGeom prst="rect">
            <a:avLst/>
          </a:prstGeom>
        </p:spPr>
        <p:txBody>
          <a:bodyPr vert="horz" wrap="square" lIns="0" tIns="12065" rIns="0" bIns="0" rtlCol="0">
            <a:spAutoFit/>
          </a:bodyPr>
          <a:lstStyle/>
          <a:p>
            <a:pPr marL="184150" indent="-171450">
              <a:spcBef>
                <a:spcPts val="95"/>
              </a:spcBef>
              <a:buFont typeface="Arial" panose="020B0604020202020204" pitchFamily="34" charset="0"/>
              <a:buChar char="•"/>
            </a:pPr>
            <a:r>
              <a:rPr lang="pt-BR" sz="950" spc="-5" noProof="0" dirty="0">
                <a:solidFill>
                  <a:srgbClr val="1F2326"/>
                </a:solidFill>
                <a:latin typeface="Archivo ExtraCondensed"/>
                <a:cs typeface="Archivo ExtraCondensed Thin"/>
              </a:rPr>
              <a:t>Performance: </a:t>
            </a:r>
            <a:r>
              <a:rPr lang="pt-BR" sz="1000" dirty="0">
                <a:solidFill>
                  <a:schemeClr val="dk1"/>
                </a:solidFill>
              </a:rPr>
              <a:t>Indicado para impactos abaixo de </a:t>
            </a:r>
            <a:r>
              <a:rPr lang="pt-BR" sz="1000" b="1" dirty="0">
                <a:solidFill>
                  <a:schemeClr val="dk1"/>
                </a:solidFill>
              </a:rPr>
              <a:t>6 </a:t>
            </a:r>
            <a:r>
              <a:rPr lang="pt-BR" sz="1000" b="1" dirty="0" err="1">
                <a:solidFill>
                  <a:schemeClr val="dk1"/>
                </a:solidFill>
              </a:rPr>
              <a:t>kN</a:t>
            </a:r>
            <a:r>
              <a:rPr lang="pt-BR" sz="1000" dirty="0">
                <a:solidFill>
                  <a:schemeClr val="dk1"/>
                </a:solidFill>
              </a:rPr>
              <a:t> em pessoas com até </a:t>
            </a:r>
            <a:r>
              <a:rPr lang="pt-BR" sz="1000" b="1" dirty="0">
                <a:solidFill>
                  <a:schemeClr val="dk1"/>
                </a:solidFill>
              </a:rPr>
              <a:t>140 kg</a:t>
            </a:r>
            <a:r>
              <a:rPr lang="pt-BR" sz="1000" dirty="0">
                <a:solidFill>
                  <a:schemeClr val="dk1"/>
                </a:solidFill>
              </a:rPr>
              <a:t>, atendendo ao requisito da </a:t>
            </a:r>
            <a:r>
              <a:rPr lang="pt-BR" sz="1000" b="1" dirty="0">
                <a:solidFill>
                  <a:schemeClr val="dk1"/>
                </a:solidFill>
              </a:rPr>
              <a:t>NR 35</a:t>
            </a:r>
            <a:r>
              <a:rPr lang="pt-BR" sz="1000" dirty="0">
                <a:solidFill>
                  <a:schemeClr val="dk1"/>
                </a:solidFill>
              </a:rPr>
              <a:t>. </a:t>
            </a:r>
            <a:endParaRPr lang="pt-BR" sz="950" noProof="0" dirty="0">
              <a:latin typeface="Archivo ExtraCondensed"/>
            </a:endParaRPr>
          </a:p>
          <a:p>
            <a:pPr marL="184150" indent="-171450">
              <a:spcBef>
                <a:spcPts val="95"/>
              </a:spcBef>
              <a:buFont typeface="Arial" panose="020B0604020202020204" pitchFamily="34" charset="0"/>
              <a:buChar char="•"/>
            </a:pPr>
            <a:r>
              <a:rPr lang="pt-BR" sz="950" spc="-5" dirty="0">
                <a:solidFill>
                  <a:srgbClr val="1F2326"/>
                </a:solidFill>
                <a:latin typeface="Archivo ExtraCondensed"/>
                <a:cs typeface="Archivo ExtraCondensed Thin"/>
              </a:rPr>
              <a:t>Carga mín. de ruptura fita: </a:t>
            </a:r>
            <a:r>
              <a:rPr lang="pt-BR" sz="950" b="1" spc="-5" dirty="0">
                <a:solidFill>
                  <a:srgbClr val="1F2326"/>
                </a:solidFill>
                <a:latin typeface="Archivo ExtraCondensed"/>
                <a:cs typeface="Archivo ExtraCondensed Thin"/>
              </a:rPr>
              <a:t>25kN</a:t>
            </a:r>
            <a:r>
              <a:rPr lang="pt-BR" sz="950" spc="-5" dirty="0">
                <a:solidFill>
                  <a:srgbClr val="1F2326"/>
                </a:solidFill>
                <a:latin typeface="Archivo ExtraCondensed"/>
                <a:cs typeface="Archivo ExtraCondensed Thin"/>
              </a:rPr>
              <a:t> </a:t>
            </a:r>
            <a:endParaRPr lang="pt-BR" sz="950" spc="-5" noProof="0" dirty="0">
              <a:solidFill>
                <a:srgbClr val="1F2326"/>
              </a:solidFill>
              <a:latin typeface="Archivo ExtraCondensed"/>
              <a:cs typeface="Archivo ExtraCondensed Thin"/>
            </a:endParaRPr>
          </a:p>
          <a:p>
            <a:pPr marL="184150" indent="-171450">
              <a:lnSpc>
                <a:spcPct val="100000"/>
              </a:lnSpc>
              <a:spcBef>
                <a:spcPts val="95"/>
              </a:spcBef>
              <a:buFont typeface="Arial" panose="020B0604020202020204" pitchFamily="34" charset="0"/>
              <a:buChar char="•"/>
            </a:pPr>
            <a:r>
              <a:rPr lang="pt-BR" sz="950" spc="-5" noProof="0" dirty="0">
                <a:solidFill>
                  <a:srgbClr val="1F2326"/>
                </a:solidFill>
                <a:latin typeface="Archivo ExtraCondensed"/>
                <a:cs typeface="Archivo ExtraCondensed Thin"/>
              </a:rPr>
              <a:t>Fita: Poliéster</a:t>
            </a:r>
            <a:r>
              <a:rPr lang="pt-BR" sz="950" noProof="0" dirty="0">
                <a:latin typeface="Archivo ExtraCondensed"/>
              </a:rPr>
              <a:t> </a:t>
            </a:r>
            <a:r>
              <a:rPr lang="pt-BR" sz="900" spc="-5" noProof="0" dirty="0">
                <a:solidFill>
                  <a:srgbClr val="1F2326"/>
                </a:solidFill>
                <a:latin typeface="Archivo ExtraCondensed"/>
              </a:rPr>
              <a:t>de alta tenacidade (45mm de largura)</a:t>
            </a:r>
            <a:endParaRPr lang="pt-BR" sz="950" spc="-5" noProof="0" dirty="0">
              <a:solidFill>
                <a:srgbClr val="1F2326"/>
              </a:solidFill>
              <a:latin typeface="Archivo ExtraCondensed"/>
              <a:cs typeface="Archivo ExtraCondensed Thin"/>
            </a:endParaRPr>
          </a:p>
          <a:p>
            <a:pPr marL="184150" indent="-171450">
              <a:spcBef>
                <a:spcPts val="95"/>
              </a:spcBef>
              <a:buFont typeface="Arial" panose="020B0604020202020204" pitchFamily="34" charset="0"/>
              <a:buChar char="•"/>
            </a:pPr>
            <a:r>
              <a:rPr lang="pt-BR" sz="1000" spc="-5" noProof="0" dirty="0">
                <a:solidFill>
                  <a:srgbClr val="1F2326"/>
                </a:solidFill>
                <a:latin typeface="Archivo ExtraCondensed"/>
              </a:rPr>
              <a:t>Costura: Linha de poliéster de alta tenacidade</a:t>
            </a:r>
          </a:p>
          <a:p>
            <a:pPr marL="184150" indent="-171450">
              <a:spcBef>
                <a:spcPts val="95"/>
              </a:spcBef>
              <a:buFont typeface="Arial" panose="020B0604020202020204" pitchFamily="34" charset="0"/>
              <a:buChar char="•"/>
            </a:pPr>
            <a:r>
              <a:rPr lang="pt-BR" sz="1000" spc="-5" dirty="0">
                <a:solidFill>
                  <a:srgbClr val="1F2326"/>
                </a:solidFill>
                <a:latin typeface="Archivo ExtraCondensed"/>
              </a:rPr>
              <a:t>Elementos metálicos: aço (pode variar de acordo com a versão) </a:t>
            </a:r>
            <a:endParaRPr lang="pt-BR" sz="1000" spc="-5" noProof="0" dirty="0">
              <a:solidFill>
                <a:srgbClr val="1F2326"/>
              </a:solidFill>
              <a:latin typeface="Archivo ExtraCondensed"/>
            </a:endParaRPr>
          </a:p>
          <a:p>
            <a:pPr marL="184150" indent="-171450">
              <a:spcBef>
                <a:spcPts val="95"/>
              </a:spcBef>
              <a:buFont typeface="Arial" panose="020B0604020202020204" pitchFamily="34" charset="0"/>
              <a:buChar char="•"/>
            </a:pPr>
            <a:r>
              <a:rPr lang="pt-BR" sz="950" spc="-5" noProof="0" dirty="0">
                <a:solidFill>
                  <a:srgbClr val="1F2326"/>
                </a:solidFill>
                <a:latin typeface="Archivo ExtraCondensed"/>
                <a:cs typeface="Archivo ExtraCondensed"/>
              </a:rPr>
              <a:t>Ponto de proteção contra queda</a:t>
            </a:r>
            <a:r>
              <a:rPr lang="pt-BR" sz="950" spc="-5" dirty="0">
                <a:solidFill>
                  <a:srgbClr val="1F2326"/>
                </a:solidFill>
                <a:latin typeface="Archivo ExtraCondensed"/>
                <a:cs typeface="Archivo ExtraCondensed"/>
              </a:rPr>
              <a:t> dorsal</a:t>
            </a:r>
            <a:r>
              <a:rPr lang="pt-BR" sz="950" spc="-5" noProof="0" dirty="0">
                <a:solidFill>
                  <a:srgbClr val="1F2326"/>
                </a:solidFill>
                <a:latin typeface="Archivo ExtraCondensed"/>
                <a:cs typeface="Archivo ExtraCondensed"/>
              </a:rPr>
              <a:t>: argola metálica </a:t>
            </a:r>
          </a:p>
          <a:p>
            <a:pPr marL="184150" indent="-171450">
              <a:lnSpc>
                <a:spcPct val="100000"/>
              </a:lnSpc>
              <a:spcBef>
                <a:spcPts val="95"/>
              </a:spcBef>
              <a:buFont typeface="Arial" panose="020B0604020202020204" pitchFamily="34" charset="0"/>
              <a:buChar char="•"/>
            </a:pPr>
            <a:r>
              <a:rPr lang="pt-BR" sz="950" spc="-5" noProof="0" dirty="0">
                <a:solidFill>
                  <a:srgbClr val="1F2326"/>
                </a:solidFill>
                <a:latin typeface="Archivo ExtraCondensed"/>
                <a:cs typeface="Archivo ExtraCondensed"/>
              </a:rPr>
              <a:t>Faixa de temperatura: </a:t>
            </a:r>
            <a:r>
              <a:rPr lang="pt-BR" sz="950" noProof="0" dirty="0">
                <a:latin typeface="Archivo ExtraCondensed"/>
              </a:rPr>
              <a:t>-30º a +50º C</a:t>
            </a:r>
            <a:endParaRPr lang="pt-BR" sz="950" spc="-5" noProof="0" dirty="0">
              <a:solidFill>
                <a:srgbClr val="1F2326"/>
              </a:solidFill>
              <a:latin typeface="Archivo ExtraCondensed"/>
              <a:cs typeface="Archivo ExtraCondensed"/>
            </a:endParaRPr>
          </a:p>
          <a:p>
            <a:pPr marL="184150" indent="-171450">
              <a:spcBef>
                <a:spcPts val="95"/>
              </a:spcBef>
              <a:buFont typeface="Arial" panose="020B0604020202020204" pitchFamily="34" charset="0"/>
              <a:buChar char="•"/>
            </a:pPr>
            <a:r>
              <a:rPr lang="pt-BR" sz="950" spc="-5" noProof="0" dirty="0">
                <a:solidFill>
                  <a:srgbClr val="1F2326"/>
                </a:solidFill>
                <a:latin typeface="Archivo ExtraCondensed"/>
                <a:cs typeface="Archivo ExtraCondensed Thin"/>
              </a:rPr>
              <a:t>Peso : 1,2 kg  ±0,10 kg (TM 1)</a:t>
            </a:r>
          </a:p>
        </p:txBody>
      </p:sp>
      <p:graphicFrame>
        <p:nvGraphicFramePr>
          <p:cNvPr id="43" name="Google Shape;109;p25">
            <a:extLst>
              <a:ext uri="{FF2B5EF4-FFF2-40B4-BE49-F238E27FC236}">
                <a16:creationId xmlns:a16="http://schemas.microsoft.com/office/drawing/2014/main" id="{5B0C3E8C-71B8-0582-424E-8B34CDA53CDE}"/>
              </a:ext>
            </a:extLst>
          </p:cNvPr>
          <p:cNvGraphicFramePr/>
          <p:nvPr>
            <p:extLst>
              <p:ext uri="{D42A27DB-BD31-4B8C-83A1-F6EECF244321}">
                <p14:modId xmlns:p14="http://schemas.microsoft.com/office/powerpoint/2010/main" val="489081026"/>
              </p:ext>
            </p:extLst>
          </p:nvPr>
        </p:nvGraphicFramePr>
        <p:xfrm>
          <a:off x="333067" y="6463670"/>
          <a:ext cx="2967539" cy="1473830"/>
        </p:xfrm>
        <a:graphic>
          <a:graphicData uri="http://schemas.openxmlformats.org/drawingml/2006/table">
            <a:tbl>
              <a:tblPr>
                <a:tableStyleId>{073A0DAA-6AF3-43AB-8588-CEC1D06C72B9}</a:tableStyleId>
              </a:tblPr>
              <a:tblGrid>
                <a:gridCol w="593030">
                  <a:extLst>
                    <a:ext uri="{9D8B030D-6E8A-4147-A177-3AD203B41FA5}">
                      <a16:colId xmlns:a16="http://schemas.microsoft.com/office/drawing/2014/main" val="20000"/>
                    </a:ext>
                  </a:extLst>
                </a:gridCol>
                <a:gridCol w="722118">
                  <a:extLst>
                    <a:ext uri="{9D8B030D-6E8A-4147-A177-3AD203B41FA5}">
                      <a16:colId xmlns:a16="http://schemas.microsoft.com/office/drawing/2014/main" val="20001"/>
                    </a:ext>
                  </a:extLst>
                </a:gridCol>
                <a:gridCol w="1652391">
                  <a:extLst>
                    <a:ext uri="{9D8B030D-6E8A-4147-A177-3AD203B41FA5}">
                      <a16:colId xmlns:a16="http://schemas.microsoft.com/office/drawing/2014/main" val="20002"/>
                    </a:ext>
                  </a:extLst>
                </a:gridCol>
              </a:tblGrid>
              <a:tr h="0">
                <a:tc>
                  <a:txBody>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lang="pt-BR" sz="800" b="1" dirty="0">
                          <a:solidFill>
                            <a:schemeClr val="bg1"/>
                          </a:solidFill>
                          <a:latin typeface="Archivo ExtraCondensed"/>
                          <a:cs typeface="Arial" panose="020B0604020202020204" pitchFamily="34" charset="0"/>
                        </a:rPr>
                        <a:t>MODELO</a:t>
                      </a:r>
                      <a:endParaRPr sz="800" b="1" dirty="0">
                        <a:solidFill>
                          <a:schemeClr val="bg1"/>
                        </a:solidFill>
                        <a:latin typeface="Archivo ExtraCondensed"/>
                        <a:cs typeface="Arial" panose="020B0604020202020204" pitchFamily="34" charset="0"/>
                      </a:endParaRPr>
                    </a:p>
                  </a:txBody>
                  <a:tcPr marL="84394" marR="84394" marT="86423" marB="86423" anchor="ctr">
                    <a:solidFill>
                      <a:srgbClr val="E7302B"/>
                    </a:solidFill>
                  </a:tcPr>
                </a:tc>
                <a:tc>
                  <a:txBody>
                    <a:bodyPr/>
                    <a:lstStyle/>
                    <a:p>
                      <a:pPr marL="0" lvl="0" indent="0" algn="ctr" rtl="0">
                        <a:spcBef>
                          <a:spcPts val="0"/>
                        </a:spcBef>
                        <a:spcAft>
                          <a:spcPts val="0"/>
                        </a:spcAft>
                        <a:buClr>
                          <a:srgbClr val="000000"/>
                        </a:buClr>
                        <a:buSzPts val="1000"/>
                        <a:buFont typeface="Arial"/>
                        <a:buNone/>
                      </a:pPr>
                      <a:r>
                        <a:rPr lang="pt-BR" sz="800" b="1" dirty="0">
                          <a:solidFill>
                            <a:schemeClr val="bg1"/>
                          </a:solidFill>
                          <a:latin typeface="Archivo ExtraCondensed"/>
                          <a:cs typeface="Arial" panose="020B0604020202020204" pitchFamily="34" charset="0"/>
                        </a:rPr>
                        <a:t>VERSÃO</a:t>
                      </a:r>
                      <a:endParaRPr sz="800" b="1" dirty="0">
                        <a:solidFill>
                          <a:schemeClr val="bg1"/>
                        </a:solidFill>
                        <a:latin typeface="Archivo ExtraCondensed"/>
                        <a:cs typeface="Arial" panose="020B0604020202020204" pitchFamily="34" charset="0"/>
                      </a:endParaRPr>
                    </a:p>
                  </a:txBody>
                  <a:tcPr marL="84394" marR="84394" marT="86423" marB="86423" anchor="ctr">
                    <a:solidFill>
                      <a:srgbClr val="E7302B"/>
                    </a:solidFill>
                  </a:tcPr>
                </a:tc>
                <a:tc>
                  <a:txBody>
                    <a:bodyPr/>
                    <a:lstStyle/>
                    <a:p>
                      <a:pPr marL="0" lvl="0" indent="0" algn="ctr" rtl="0">
                        <a:spcBef>
                          <a:spcPts val="0"/>
                        </a:spcBef>
                        <a:spcAft>
                          <a:spcPts val="0"/>
                        </a:spcAft>
                        <a:buNone/>
                      </a:pPr>
                      <a:r>
                        <a:rPr lang="pt-BR" sz="800" b="1" dirty="0">
                          <a:solidFill>
                            <a:schemeClr val="bg1"/>
                          </a:solidFill>
                          <a:latin typeface="Archivo ExtraCondensed"/>
                          <a:cs typeface="Arial" panose="020B0604020202020204" pitchFamily="34" charset="0"/>
                        </a:rPr>
                        <a:t>DESCRIÇÃO</a:t>
                      </a:r>
                      <a:endParaRPr sz="800" b="1" dirty="0">
                        <a:solidFill>
                          <a:schemeClr val="bg1"/>
                        </a:solidFill>
                        <a:latin typeface="Archivo ExtraCondensed"/>
                        <a:cs typeface="Arial" panose="020B0604020202020204" pitchFamily="34" charset="0"/>
                      </a:endParaRPr>
                    </a:p>
                  </a:txBody>
                  <a:tcPr marL="84394" marR="84394" marT="86423" marB="86423" anchor="ctr">
                    <a:solidFill>
                      <a:srgbClr val="E7302B"/>
                    </a:solidFill>
                  </a:tcPr>
                </a:tc>
                <a:extLst>
                  <a:ext uri="{0D108BD9-81ED-4DB2-BD59-A6C34878D82A}">
                    <a16:rowId xmlns:a16="http://schemas.microsoft.com/office/drawing/2014/main" val="79502004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a:ln>
                            <a:noFill/>
                          </a:ln>
                          <a:solidFill>
                            <a:prstClr val="black"/>
                          </a:solidFill>
                          <a:effectLst/>
                          <a:uLnTx/>
                          <a:uFillTx/>
                          <a:latin typeface="Archivo ExtraCondensed"/>
                          <a:ea typeface="+mn-ea"/>
                          <a:cs typeface="Arial" panose="020B0604020202020204" pitchFamily="34" charset="0"/>
                        </a:rPr>
                        <a:t>C80</a:t>
                      </a:r>
                      <a:endParaRPr kumimoji="0" lang="pt-BR" sz="800" b="1" i="0" u="none" strike="noStrike" kern="0" cap="none" spc="0" normalizeH="0" baseline="0" noProof="0" dirty="0">
                        <a:ln>
                          <a:noFill/>
                        </a:ln>
                        <a:solidFill>
                          <a:prstClr val="black"/>
                        </a:solidFill>
                        <a:effectLst/>
                        <a:uLnTx/>
                        <a:uFillTx/>
                        <a:latin typeface="Archivo ExtraCondensed"/>
                        <a:ea typeface="+mn-ea"/>
                        <a:cs typeface="Arial" panose="020B0604020202020204" pitchFamily="34" charset="0"/>
                      </a:endParaRPr>
                    </a:p>
                  </a:txBody>
                  <a:tcPr marL="84394" marR="84394" marT="86423" marB="86423"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a:ln>
                            <a:noFill/>
                          </a:ln>
                          <a:solidFill>
                            <a:prstClr val="black"/>
                          </a:solidFill>
                          <a:effectLst/>
                          <a:uLnTx/>
                          <a:uFillTx/>
                          <a:latin typeface="Archivo ExtraCondensed"/>
                          <a:ea typeface="+mn-ea"/>
                          <a:cs typeface="Arial" panose="020B0604020202020204" pitchFamily="34" charset="0"/>
                        </a:rPr>
                        <a:t>C80</a:t>
                      </a:r>
                      <a:endParaRPr kumimoji="0" lang="pt-BR" sz="800" b="1" i="0" u="none" strike="noStrike" kern="0" cap="none" spc="0" normalizeH="0" baseline="0" noProof="0" dirty="0">
                        <a:ln>
                          <a:noFill/>
                        </a:ln>
                        <a:solidFill>
                          <a:prstClr val="black"/>
                        </a:solidFill>
                        <a:effectLst/>
                        <a:uLnTx/>
                        <a:uFillTx/>
                        <a:latin typeface="Archivo ExtraCondensed"/>
                        <a:ea typeface="+mn-ea"/>
                        <a:cs typeface="Arial" panose="020B0604020202020204" pitchFamily="34" charset="0"/>
                      </a:endParaRPr>
                    </a:p>
                  </a:txBody>
                  <a:tcPr marL="84394" marR="84394" marT="86423" marB="86423" anchor="ctr">
                    <a:solidFill>
                      <a:schemeClr val="bg1">
                        <a:lumMod val="95000"/>
                      </a:schemeClr>
                    </a:solidFill>
                  </a:tcPr>
                </a:tc>
                <a:tc>
                  <a:txBody>
                    <a:bodyPr/>
                    <a:lstStyle/>
                    <a:p>
                      <a:r>
                        <a:rPr lang="pt-BR" sz="800" dirty="0">
                          <a:latin typeface="Archivo ExtraCondensed"/>
                        </a:rPr>
                        <a:t>4PTS 5REGUL</a:t>
                      </a:r>
                    </a:p>
                  </a:txBody>
                  <a:tcPr marL="84394" marR="84394" marT="86423" marB="86423" anchor="ctr">
                    <a:solidFill>
                      <a:schemeClr val="bg1">
                        <a:lumMod val="95000"/>
                      </a:schemeClr>
                    </a:solidFill>
                  </a:tcPr>
                </a:tc>
                <a:extLst>
                  <a:ext uri="{0D108BD9-81ED-4DB2-BD59-A6C34878D82A}">
                    <a16:rowId xmlns:a16="http://schemas.microsoft.com/office/drawing/2014/main" val="10000"/>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a:ln>
                            <a:noFill/>
                          </a:ln>
                          <a:solidFill>
                            <a:prstClr val="black"/>
                          </a:solidFill>
                          <a:effectLst/>
                          <a:uLnTx/>
                          <a:uFillTx/>
                          <a:latin typeface="Archivo ExtraCondensed"/>
                          <a:ea typeface="+mn-ea"/>
                          <a:cs typeface="Arial" panose="020B0604020202020204" pitchFamily="34" charset="0"/>
                        </a:rPr>
                        <a:t>C80</a:t>
                      </a:r>
                      <a:endParaRPr kumimoji="0" lang="pt-BR" sz="800" b="1" i="0" u="none" strike="noStrike" kern="0" cap="none" spc="0" normalizeH="0" baseline="0" noProof="0" dirty="0">
                        <a:ln>
                          <a:noFill/>
                        </a:ln>
                        <a:solidFill>
                          <a:prstClr val="black"/>
                        </a:solidFill>
                        <a:effectLst/>
                        <a:uLnTx/>
                        <a:uFillTx/>
                        <a:latin typeface="Archivo ExtraCondensed"/>
                        <a:ea typeface="+mn-ea"/>
                        <a:cs typeface="Arial" panose="020B0604020202020204" pitchFamily="34" charset="0"/>
                      </a:endParaRPr>
                    </a:p>
                  </a:txBody>
                  <a:tcPr marL="84394" marR="84394" marT="86423" marB="86423"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dirty="0">
                          <a:ln>
                            <a:noFill/>
                          </a:ln>
                          <a:solidFill>
                            <a:prstClr val="black"/>
                          </a:solidFill>
                          <a:effectLst/>
                          <a:uLnTx/>
                          <a:uFillTx/>
                          <a:latin typeface="Archivo ExtraCondensed"/>
                          <a:ea typeface="+mn-ea"/>
                          <a:cs typeface="Arial" panose="020B0604020202020204" pitchFamily="34" charset="0"/>
                        </a:rPr>
                        <a:t>C81</a:t>
                      </a:r>
                    </a:p>
                  </a:txBody>
                  <a:tcPr marL="84394" marR="84394" marT="86423" marB="86423" anchor="ctr">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pt-BR" sz="800" b="0" i="0" u="none" strike="noStrike" kern="1200" cap="none" spc="0" normalizeH="0" baseline="0" noProof="0" dirty="0">
                          <a:ln>
                            <a:noFill/>
                          </a:ln>
                          <a:solidFill>
                            <a:prstClr val="black"/>
                          </a:solidFill>
                          <a:effectLst/>
                          <a:uLnTx/>
                          <a:uFillTx/>
                          <a:latin typeface="Archivo ExtraCondensed"/>
                          <a:ea typeface="+mn-ea"/>
                          <a:cs typeface="+mn-cs"/>
                        </a:rPr>
                        <a:t>4PTS 5REGUL INOX</a:t>
                      </a:r>
                    </a:p>
                  </a:txBody>
                  <a:tcPr marL="84394" marR="84394" marT="86423" marB="86423" anchor="ctr">
                    <a:solidFill>
                      <a:schemeClr val="bg1">
                        <a:lumMod val="95000"/>
                      </a:schemeClr>
                    </a:solidFill>
                  </a:tcPr>
                </a:tc>
                <a:extLst>
                  <a:ext uri="{0D108BD9-81ED-4DB2-BD59-A6C34878D82A}">
                    <a16:rowId xmlns:a16="http://schemas.microsoft.com/office/drawing/2014/main" val="2590780243"/>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a:ln>
                            <a:noFill/>
                          </a:ln>
                          <a:solidFill>
                            <a:prstClr val="black"/>
                          </a:solidFill>
                          <a:effectLst/>
                          <a:uLnTx/>
                          <a:uFillTx/>
                          <a:latin typeface="Archivo ExtraCondensed"/>
                          <a:ea typeface="+mn-ea"/>
                          <a:cs typeface="Arial" panose="020B0604020202020204" pitchFamily="34" charset="0"/>
                        </a:rPr>
                        <a:t>C80</a:t>
                      </a:r>
                      <a:endParaRPr kumimoji="0" lang="pt-BR" sz="800" b="1" i="0" u="none" strike="noStrike" kern="0" cap="none" spc="0" normalizeH="0" baseline="0" noProof="0" dirty="0">
                        <a:ln>
                          <a:noFill/>
                        </a:ln>
                        <a:solidFill>
                          <a:prstClr val="black"/>
                        </a:solidFill>
                        <a:effectLst/>
                        <a:uLnTx/>
                        <a:uFillTx/>
                        <a:latin typeface="Archivo ExtraCondensed"/>
                        <a:ea typeface="+mn-ea"/>
                        <a:cs typeface="Arial" panose="020B0604020202020204" pitchFamily="34" charset="0"/>
                      </a:endParaRPr>
                    </a:p>
                  </a:txBody>
                  <a:tcPr marL="84394" marR="84394" marT="86423" marB="86423"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dirty="0">
                          <a:ln>
                            <a:noFill/>
                          </a:ln>
                          <a:solidFill>
                            <a:prstClr val="black"/>
                          </a:solidFill>
                          <a:effectLst/>
                          <a:uLnTx/>
                          <a:uFillTx/>
                          <a:latin typeface="Archivo ExtraCondensed"/>
                          <a:ea typeface="+mn-ea"/>
                          <a:cs typeface="Arial" panose="020B0604020202020204" pitchFamily="34" charset="0"/>
                        </a:rPr>
                        <a:t>C82</a:t>
                      </a:r>
                    </a:p>
                  </a:txBody>
                  <a:tcPr marL="84394" marR="84394" marT="86423" marB="86423" anchor="ctr">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pt-BR" sz="800" b="0" i="0" u="none" strike="noStrike" kern="1200" cap="none" spc="0" normalizeH="0" baseline="0" noProof="0" dirty="0">
                          <a:ln>
                            <a:noFill/>
                          </a:ln>
                          <a:solidFill>
                            <a:prstClr val="black"/>
                          </a:solidFill>
                          <a:effectLst/>
                          <a:uLnTx/>
                          <a:uFillTx/>
                          <a:latin typeface="Archivo ExtraCondensed"/>
                          <a:ea typeface="+mn-ea"/>
                          <a:cs typeface="+mn-cs"/>
                        </a:rPr>
                        <a:t>4PTS 5REGUL RÁPIDO</a:t>
                      </a:r>
                    </a:p>
                  </a:txBody>
                  <a:tcPr marL="84394" marR="84394" marT="86423" marB="86423" anchor="ctr">
                    <a:solidFill>
                      <a:schemeClr val="bg1">
                        <a:lumMod val="95000"/>
                      </a:schemeClr>
                    </a:solidFill>
                  </a:tcPr>
                </a:tc>
                <a:extLst>
                  <a:ext uri="{0D108BD9-81ED-4DB2-BD59-A6C34878D82A}">
                    <a16:rowId xmlns:a16="http://schemas.microsoft.com/office/drawing/2014/main" val="763954992"/>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a:ln>
                            <a:noFill/>
                          </a:ln>
                          <a:solidFill>
                            <a:prstClr val="black"/>
                          </a:solidFill>
                          <a:effectLst/>
                          <a:uLnTx/>
                          <a:uFillTx/>
                          <a:latin typeface="Archivo ExtraCondensed"/>
                          <a:ea typeface="+mn-ea"/>
                          <a:cs typeface="Arial" panose="020B0604020202020204" pitchFamily="34" charset="0"/>
                        </a:rPr>
                        <a:t>C80</a:t>
                      </a:r>
                      <a:endParaRPr kumimoji="0" lang="pt-BR" sz="800" b="1" i="0" u="none" strike="noStrike" kern="0" cap="none" spc="0" normalizeH="0" baseline="0" noProof="0" dirty="0">
                        <a:ln>
                          <a:noFill/>
                        </a:ln>
                        <a:solidFill>
                          <a:prstClr val="black"/>
                        </a:solidFill>
                        <a:effectLst/>
                        <a:uLnTx/>
                        <a:uFillTx/>
                        <a:latin typeface="Archivo ExtraCondensed"/>
                        <a:ea typeface="+mn-ea"/>
                        <a:cs typeface="Arial" panose="020B0604020202020204" pitchFamily="34" charset="0"/>
                      </a:endParaRPr>
                    </a:p>
                  </a:txBody>
                  <a:tcPr marL="84394" marR="84394" marT="86423" marB="86423"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dirty="0">
                          <a:ln>
                            <a:noFill/>
                          </a:ln>
                          <a:solidFill>
                            <a:prstClr val="black"/>
                          </a:solidFill>
                          <a:effectLst/>
                          <a:uLnTx/>
                          <a:uFillTx/>
                          <a:latin typeface="Archivo ExtraCondensed"/>
                          <a:ea typeface="+mn-ea"/>
                          <a:cs typeface="Arial" panose="020B0604020202020204" pitchFamily="34" charset="0"/>
                        </a:rPr>
                        <a:t>C83</a:t>
                      </a:r>
                    </a:p>
                  </a:txBody>
                  <a:tcPr marL="84394" marR="84394" marT="86423" marB="86423" anchor="ctr">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pt-BR" sz="800" b="0" i="0" u="none" strike="noStrike" kern="1200" cap="none" spc="0" normalizeH="0" baseline="0" noProof="0" dirty="0">
                          <a:ln>
                            <a:noFill/>
                          </a:ln>
                          <a:solidFill>
                            <a:prstClr val="black"/>
                          </a:solidFill>
                          <a:effectLst/>
                          <a:uLnTx/>
                          <a:uFillTx/>
                          <a:latin typeface="Archivo ExtraCondensed"/>
                          <a:ea typeface="+mn-ea"/>
                          <a:cs typeface="+mn-cs"/>
                        </a:rPr>
                        <a:t>4PTS 5REGUL DIELET</a:t>
                      </a:r>
                    </a:p>
                  </a:txBody>
                  <a:tcPr marL="84394" marR="84394" marT="86423" marB="86423" anchor="ctr">
                    <a:solidFill>
                      <a:schemeClr val="bg1">
                        <a:lumMod val="95000"/>
                      </a:schemeClr>
                    </a:solidFill>
                  </a:tcPr>
                </a:tc>
                <a:extLst>
                  <a:ext uri="{0D108BD9-81ED-4DB2-BD59-A6C34878D82A}">
                    <a16:rowId xmlns:a16="http://schemas.microsoft.com/office/drawing/2014/main" val="198867207"/>
                  </a:ext>
                </a:extLst>
              </a:tr>
            </a:tbl>
          </a:graphicData>
        </a:graphic>
      </p:graphicFrame>
      <p:graphicFrame>
        <p:nvGraphicFramePr>
          <p:cNvPr id="44" name="Google Shape;109;p25">
            <a:extLst>
              <a:ext uri="{FF2B5EF4-FFF2-40B4-BE49-F238E27FC236}">
                <a16:creationId xmlns:a16="http://schemas.microsoft.com/office/drawing/2014/main" id="{857F1EAA-4170-EA09-2F7A-D89B48D22C42}"/>
              </a:ext>
            </a:extLst>
          </p:cNvPr>
          <p:cNvGraphicFramePr/>
          <p:nvPr>
            <p:extLst>
              <p:ext uri="{D42A27DB-BD31-4B8C-83A1-F6EECF244321}">
                <p14:modId xmlns:p14="http://schemas.microsoft.com/office/powerpoint/2010/main" val="4168398816"/>
              </p:ext>
            </p:extLst>
          </p:nvPr>
        </p:nvGraphicFramePr>
        <p:xfrm>
          <a:off x="333067" y="5041900"/>
          <a:ext cx="2967539" cy="1185274"/>
        </p:xfrm>
        <a:graphic>
          <a:graphicData uri="http://schemas.openxmlformats.org/drawingml/2006/table">
            <a:tbl>
              <a:tblPr>
                <a:tableStyleId>{073A0DAA-6AF3-43AB-8588-CEC1D06C72B9}</a:tableStyleId>
              </a:tblPr>
              <a:tblGrid>
                <a:gridCol w="879894">
                  <a:extLst>
                    <a:ext uri="{9D8B030D-6E8A-4147-A177-3AD203B41FA5}">
                      <a16:colId xmlns:a16="http://schemas.microsoft.com/office/drawing/2014/main" val="20000"/>
                    </a:ext>
                  </a:extLst>
                </a:gridCol>
                <a:gridCol w="1059106">
                  <a:extLst>
                    <a:ext uri="{9D8B030D-6E8A-4147-A177-3AD203B41FA5}">
                      <a16:colId xmlns:a16="http://schemas.microsoft.com/office/drawing/2014/main" val="20001"/>
                    </a:ext>
                  </a:extLst>
                </a:gridCol>
                <a:gridCol w="1028539">
                  <a:extLst>
                    <a:ext uri="{9D8B030D-6E8A-4147-A177-3AD203B41FA5}">
                      <a16:colId xmlns:a16="http://schemas.microsoft.com/office/drawing/2014/main" val="20002"/>
                    </a:ext>
                  </a:extLst>
                </a:gridCol>
              </a:tblGrid>
              <a:tr h="214842">
                <a:tc>
                  <a:txBody>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lang="pt-BR" sz="800" b="1" dirty="0">
                          <a:solidFill>
                            <a:schemeClr val="bg1"/>
                          </a:solidFill>
                          <a:latin typeface="Archivo ExtraCondensed"/>
                          <a:cs typeface="Arial" panose="020B0604020202020204" pitchFamily="34" charset="0"/>
                        </a:rPr>
                        <a:t>TAMANHO</a:t>
                      </a:r>
                      <a:endParaRPr sz="800" b="1" dirty="0">
                        <a:solidFill>
                          <a:schemeClr val="bg1"/>
                        </a:solidFill>
                        <a:latin typeface="Archivo ExtraCondensed"/>
                        <a:cs typeface="Arial" panose="020B0604020202020204" pitchFamily="34" charset="0"/>
                      </a:endParaRPr>
                    </a:p>
                  </a:txBody>
                  <a:tcPr marL="84394" marR="84394" marT="86423" marB="86423" anchor="ctr">
                    <a:solidFill>
                      <a:srgbClr val="E7302B"/>
                    </a:solidFill>
                  </a:tcPr>
                </a:tc>
                <a:tc>
                  <a:txBody>
                    <a:bodyPr/>
                    <a:lstStyle/>
                    <a:p>
                      <a:pPr marL="0" lvl="0" indent="0" algn="ctr" rtl="0">
                        <a:spcBef>
                          <a:spcPts val="0"/>
                        </a:spcBef>
                        <a:spcAft>
                          <a:spcPts val="0"/>
                        </a:spcAft>
                        <a:buClr>
                          <a:srgbClr val="000000"/>
                        </a:buClr>
                        <a:buSzPts val="1000"/>
                        <a:buFont typeface="Arial"/>
                        <a:buNone/>
                      </a:pPr>
                      <a:r>
                        <a:rPr lang="pt-BR" sz="800" b="1" dirty="0">
                          <a:solidFill>
                            <a:schemeClr val="bg1"/>
                          </a:solidFill>
                          <a:latin typeface="Archivo ExtraCondensed"/>
                          <a:cs typeface="Arial" panose="020B0604020202020204" pitchFamily="34" charset="0"/>
                        </a:rPr>
                        <a:t>CINTURA </a:t>
                      </a:r>
                      <a:endParaRPr sz="800" b="1" dirty="0">
                        <a:solidFill>
                          <a:schemeClr val="bg1"/>
                        </a:solidFill>
                        <a:latin typeface="Archivo ExtraCondensed"/>
                        <a:cs typeface="Arial" panose="020B0604020202020204" pitchFamily="34" charset="0"/>
                      </a:endParaRPr>
                    </a:p>
                  </a:txBody>
                  <a:tcPr marL="84394" marR="84394" marT="86423" marB="86423" anchor="ctr">
                    <a:solidFill>
                      <a:srgbClr val="E7302B"/>
                    </a:solidFill>
                  </a:tcPr>
                </a:tc>
                <a:tc>
                  <a:txBody>
                    <a:bodyPr/>
                    <a:lstStyle/>
                    <a:p>
                      <a:pPr marL="0" lvl="0" indent="0" algn="ctr" rtl="0">
                        <a:spcBef>
                          <a:spcPts val="0"/>
                        </a:spcBef>
                        <a:spcAft>
                          <a:spcPts val="0"/>
                        </a:spcAft>
                        <a:buNone/>
                      </a:pPr>
                      <a:r>
                        <a:rPr lang="pt-BR" sz="800" b="1" dirty="0">
                          <a:solidFill>
                            <a:schemeClr val="bg1"/>
                          </a:solidFill>
                          <a:latin typeface="Archivo ExtraCondensed"/>
                          <a:cs typeface="Arial" panose="020B0604020202020204" pitchFamily="34" charset="0"/>
                        </a:rPr>
                        <a:t>COXA</a:t>
                      </a:r>
                      <a:endParaRPr sz="800" b="1" dirty="0">
                        <a:solidFill>
                          <a:schemeClr val="bg1"/>
                        </a:solidFill>
                        <a:latin typeface="Archivo ExtraCondensed"/>
                        <a:cs typeface="Arial" panose="020B0604020202020204" pitchFamily="34" charset="0"/>
                      </a:endParaRPr>
                    </a:p>
                  </a:txBody>
                  <a:tcPr marL="84394" marR="84394" marT="86423" marB="86423" anchor="ctr">
                    <a:solidFill>
                      <a:srgbClr val="E7302B"/>
                    </a:solidFill>
                  </a:tcPr>
                </a:tc>
                <a:extLst>
                  <a:ext uri="{0D108BD9-81ED-4DB2-BD59-A6C34878D82A}">
                    <a16:rowId xmlns:a16="http://schemas.microsoft.com/office/drawing/2014/main" val="795020044"/>
                  </a:ext>
                </a:extLst>
              </a:tr>
              <a:tr h="296836">
                <a:tc>
                  <a:txBody>
                    <a:bodyPr/>
                    <a:lstStyle/>
                    <a:p>
                      <a:pPr marL="0" lvl="0" indent="0" algn="ctr" rtl="0">
                        <a:spcBef>
                          <a:spcPts val="0"/>
                        </a:spcBef>
                        <a:spcAft>
                          <a:spcPts val="0"/>
                        </a:spcAft>
                        <a:buNone/>
                      </a:pPr>
                      <a:r>
                        <a:rPr lang="pt-BR" sz="800" b="1" dirty="0">
                          <a:solidFill>
                            <a:schemeClr val="tx1"/>
                          </a:solidFill>
                          <a:latin typeface="Archivo ExtraCondensed"/>
                          <a:cs typeface="Arial" panose="020B0604020202020204" pitchFamily="34" charset="0"/>
                        </a:rPr>
                        <a:t>0</a:t>
                      </a:r>
                    </a:p>
                  </a:txBody>
                  <a:tcPr marL="84394" marR="84394" marT="86423" marB="86423" anchor="ctr">
                    <a:solidFill>
                      <a:schemeClr val="bg1">
                        <a:lumMod val="95000"/>
                      </a:schemeClr>
                    </a:solidFill>
                  </a:tcPr>
                </a:tc>
                <a:tc>
                  <a:txBody>
                    <a:bodyPr/>
                    <a:lstStyle/>
                    <a:p>
                      <a:pPr algn="ctr"/>
                      <a:r>
                        <a:rPr lang="pt-BR" sz="800" dirty="0">
                          <a:latin typeface="Archivo ExtraCondensed"/>
                        </a:rPr>
                        <a:t>600 - 900mm</a:t>
                      </a:r>
                    </a:p>
                  </a:txBody>
                  <a:tcPr marL="84394" marR="84394" marT="86423" marB="86423" anchor="ctr">
                    <a:solidFill>
                      <a:schemeClr val="bg1">
                        <a:lumMod val="95000"/>
                      </a:schemeClr>
                    </a:solidFill>
                  </a:tcPr>
                </a:tc>
                <a:tc>
                  <a:txBody>
                    <a:bodyPr/>
                    <a:lstStyle/>
                    <a:p>
                      <a:pPr algn="ctr"/>
                      <a:r>
                        <a:rPr lang="pt-BR" sz="800" dirty="0">
                          <a:latin typeface="Archivo ExtraCondensed"/>
                        </a:rPr>
                        <a:t>450 - 600mm</a:t>
                      </a:r>
                    </a:p>
                  </a:txBody>
                  <a:tcPr marL="84394" marR="84394" marT="86423" marB="86423" anchor="ctr">
                    <a:solidFill>
                      <a:schemeClr val="bg1">
                        <a:lumMod val="95000"/>
                      </a:schemeClr>
                    </a:solidFill>
                  </a:tcPr>
                </a:tc>
                <a:extLst>
                  <a:ext uri="{0D108BD9-81ED-4DB2-BD59-A6C34878D82A}">
                    <a16:rowId xmlns:a16="http://schemas.microsoft.com/office/drawing/2014/main" val="10000"/>
                  </a:ext>
                </a:extLst>
              </a:tr>
              <a:tr h="296836">
                <a:tc>
                  <a:txBody>
                    <a:bodyPr/>
                    <a:lstStyle/>
                    <a:p>
                      <a:pPr marL="0" lvl="0" indent="0" algn="ctr" rtl="0">
                        <a:spcBef>
                          <a:spcPts val="0"/>
                        </a:spcBef>
                        <a:spcAft>
                          <a:spcPts val="0"/>
                        </a:spcAft>
                        <a:buNone/>
                      </a:pPr>
                      <a:r>
                        <a:rPr lang="pt-BR" sz="800" b="1" dirty="0">
                          <a:solidFill>
                            <a:schemeClr val="tx1"/>
                          </a:solidFill>
                          <a:latin typeface="Archivo ExtraCondensed"/>
                          <a:cs typeface="Arial" panose="020B0604020202020204" pitchFamily="34" charset="0"/>
                        </a:rPr>
                        <a:t>1</a:t>
                      </a:r>
                    </a:p>
                  </a:txBody>
                  <a:tcPr marL="84394" marR="84394" marT="86423" marB="86423" anchor="ctr">
                    <a:solidFill>
                      <a:schemeClr val="bg1">
                        <a:lumMod val="95000"/>
                      </a:schemeClr>
                    </a:solidFill>
                  </a:tcPr>
                </a:tc>
                <a:tc>
                  <a:txBody>
                    <a:bodyPr/>
                    <a:lstStyle/>
                    <a:p>
                      <a:pPr algn="ctr"/>
                      <a:r>
                        <a:rPr lang="pt-BR" sz="800" dirty="0">
                          <a:latin typeface="Archivo ExtraCondensed"/>
                        </a:rPr>
                        <a:t>700 -1100mm</a:t>
                      </a:r>
                    </a:p>
                  </a:txBody>
                  <a:tcPr marL="84394" marR="84394" marT="86423" marB="86423" anchor="ctr">
                    <a:solidFill>
                      <a:schemeClr val="bg1">
                        <a:lumMod val="95000"/>
                      </a:schemeClr>
                    </a:solidFill>
                  </a:tcPr>
                </a:tc>
                <a:tc>
                  <a:txBody>
                    <a:bodyPr/>
                    <a:lstStyle/>
                    <a:p>
                      <a:pPr algn="ctr"/>
                      <a:r>
                        <a:rPr lang="pt-BR" sz="800" dirty="0">
                          <a:latin typeface="Archivo ExtraCondensed"/>
                        </a:rPr>
                        <a:t>500 - 700mm</a:t>
                      </a:r>
                    </a:p>
                  </a:txBody>
                  <a:tcPr marL="84394" marR="84394" marT="86423" marB="86423" anchor="ctr">
                    <a:solidFill>
                      <a:schemeClr val="bg1">
                        <a:lumMod val="95000"/>
                      </a:schemeClr>
                    </a:solidFill>
                  </a:tcPr>
                </a:tc>
                <a:extLst>
                  <a:ext uri="{0D108BD9-81ED-4DB2-BD59-A6C34878D82A}">
                    <a16:rowId xmlns:a16="http://schemas.microsoft.com/office/drawing/2014/main" val="2590780243"/>
                  </a:ext>
                </a:extLst>
              </a:tr>
              <a:tr h="29683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pt-BR" sz="800" b="1" dirty="0">
                          <a:solidFill>
                            <a:schemeClr val="tx1"/>
                          </a:solidFill>
                          <a:latin typeface="Archivo ExtraCondensed"/>
                          <a:cs typeface="Arial" panose="020B0604020202020204" pitchFamily="34" charset="0"/>
                        </a:rPr>
                        <a:t>2</a:t>
                      </a:r>
                    </a:p>
                  </a:txBody>
                  <a:tcPr marL="84394" marR="84394" marT="86423" marB="86423"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pt-BR" sz="800" dirty="0">
                          <a:latin typeface="Archivo ExtraCondensed"/>
                        </a:rPr>
                        <a:t>800 -1300mm</a:t>
                      </a:r>
                    </a:p>
                  </a:txBody>
                  <a:tcPr marL="84394" marR="84394" marT="86423" marB="86423" anchor="ctr">
                    <a:solidFill>
                      <a:schemeClr val="bg1">
                        <a:lumMod val="95000"/>
                      </a:schemeClr>
                    </a:solidFill>
                  </a:tcPr>
                </a:tc>
                <a:tc>
                  <a:txBody>
                    <a:bodyPr/>
                    <a:lstStyle/>
                    <a:p>
                      <a:pPr algn="ctr"/>
                      <a:r>
                        <a:rPr lang="pt-BR" sz="800" dirty="0">
                          <a:latin typeface="Archivo ExtraCondensed"/>
                        </a:rPr>
                        <a:t>550 - 800mm</a:t>
                      </a:r>
                    </a:p>
                  </a:txBody>
                  <a:tcPr marL="84394" marR="84394" marT="86423" marB="86423" anchor="ctr">
                    <a:solidFill>
                      <a:schemeClr val="bg1">
                        <a:lumMod val="95000"/>
                      </a:schemeClr>
                    </a:solidFill>
                  </a:tcPr>
                </a:tc>
                <a:extLst>
                  <a:ext uri="{0D108BD9-81ED-4DB2-BD59-A6C34878D82A}">
                    <a16:rowId xmlns:a16="http://schemas.microsoft.com/office/drawing/2014/main" val="763954992"/>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00480-9D88-2CDD-AE04-42B0554D6A9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092F21B-57A3-F0FF-43C7-A0FA8E85E4A4}"/>
              </a:ext>
            </a:extLst>
          </p:cNvPr>
          <p:cNvSpPr txBox="1"/>
          <p:nvPr/>
        </p:nvSpPr>
        <p:spPr>
          <a:xfrm>
            <a:off x="5567552" y="474018"/>
            <a:ext cx="1792099" cy="155191"/>
          </a:xfrm>
          <a:prstGeom prst="rect">
            <a:avLst/>
          </a:prstGeom>
        </p:spPr>
        <p:txBody>
          <a:bodyPr vert="horz" wrap="square" lIns="0" tIns="16509" rIns="0" bIns="0" rtlCol="0">
            <a:spAutoFit/>
          </a:bodyPr>
          <a:lstStyle/>
          <a:p>
            <a:pPr marL="12699">
              <a:spcBef>
                <a:spcPts val="129"/>
              </a:spcBef>
            </a:pPr>
            <a:r>
              <a:rPr sz="900" spc="16" dirty="0">
                <a:solidFill>
                  <a:srgbClr val="231F20"/>
                </a:solidFill>
                <a:latin typeface="Kanit ExtraLight"/>
                <a:cs typeface="Kanit ExtraLight"/>
              </a:rPr>
              <a:t>K</a:t>
            </a:r>
            <a:r>
              <a:rPr sz="900" spc="20" dirty="0">
                <a:solidFill>
                  <a:srgbClr val="231F20"/>
                </a:solidFill>
                <a:latin typeface="Kanit ExtraLight"/>
                <a:cs typeface="Kanit ExtraLight"/>
              </a:rPr>
              <a:t> </a:t>
            </a:r>
            <a:r>
              <a:rPr sz="900" spc="16" dirty="0">
                <a:solidFill>
                  <a:srgbClr val="231F20"/>
                </a:solidFill>
                <a:latin typeface="Kanit ExtraLight"/>
                <a:cs typeface="Kanit ExtraLight"/>
              </a:rPr>
              <a:t>S</a:t>
            </a:r>
            <a:r>
              <a:rPr sz="900" spc="25" dirty="0">
                <a:solidFill>
                  <a:srgbClr val="231F20"/>
                </a:solidFill>
                <a:latin typeface="Kanit ExtraLight"/>
                <a:cs typeface="Kanit ExtraLight"/>
              </a:rPr>
              <a:t> </a:t>
            </a:r>
            <a:r>
              <a:rPr sz="900" spc="70" dirty="0">
                <a:solidFill>
                  <a:srgbClr val="231F20"/>
                </a:solidFill>
                <a:latin typeface="Kanit ExtraLight"/>
                <a:cs typeface="Kanit ExtraLight"/>
              </a:rPr>
              <a:t>T</a:t>
            </a:r>
            <a:r>
              <a:rPr sz="900" dirty="0">
                <a:solidFill>
                  <a:srgbClr val="231F20"/>
                </a:solidFill>
                <a:latin typeface="Kanit ExtraLight"/>
                <a:cs typeface="Kanit ExtraLight"/>
              </a:rPr>
              <a:t> </a:t>
            </a:r>
            <a:r>
              <a:rPr sz="900" spc="16" dirty="0">
                <a:solidFill>
                  <a:srgbClr val="231F20"/>
                </a:solidFill>
                <a:latin typeface="Kanit ExtraLight"/>
                <a:cs typeface="Kanit ExtraLight"/>
              </a:rPr>
              <a:t>R</a:t>
            </a:r>
            <a:r>
              <a:rPr sz="900" spc="34" dirty="0">
                <a:solidFill>
                  <a:srgbClr val="231F20"/>
                </a:solidFill>
                <a:latin typeface="Kanit ExtraLight"/>
                <a:cs typeface="Kanit ExtraLight"/>
              </a:rPr>
              <a:t> </a:t>
            </a:r>
            <a:r>
              <a:rPr sz="900" spc="75" dirty="0">
                <a:solidFill>
                  <a:srgbClr val="231F20"/>
                </a:solidFill>
                <a:latin typeface="Kanit ExtraLight"/>
                <a:cs typeface="Kanit ExtraLight"/>
              </a:rPr>
              <a:t>O</a:t>
            </a:r>
            <a:r>
              <a:rPr sz="900" dirty="0">
                <a:solidFill>
                  <a:srgbClr val="231F20"/>
                </a:solidFill>
                <a:latin typeface="Kanit ExtraLight"/>
                <a:cs typeface="Kanit ExtraLight"/>
              </a:rPr>
              <a:t> </a:t>
            </a:r>
            <a:r>
              <a:rPr sz="900" spc="75" dirty="0">
                <a:solidFill>
                  <a:srgbClr val="231F20"/>
                </a:solidFill>
                <a:latin typeface="Kanit ExtraLight"/>
                <a:cs typeface="Kanit ExtraLight"/>
              </a:rPr>
              <a:t>N</a:t>
            </a:r>
            <a:r>
              <a:rPr sz="900" spc="-5" dirty="0">
                <a:solidFill>
                  <a:srgbClr val="231F20"/>
                </a:solidFill>
                <a:latin typeface="Kanit ExtraLight"/>
                <a:cs typeface="Kanit ExtraLight"/>
              </a:rPr>
              <a:t> </a:t>
            </a:r>
            <a:r>
              <a:rPr sz="900" spc="75" dirty="0">
                <a:solidFill>
                  <a:srgbClr val="231F20"/>
                </a:solidFill>
                <a:latin typeface="Kanit ExtraLight"/>
                <a:cs typeface="Kanit ExtraLight"/>
              </a:rPr>
              <a:t>G</a:t>
            </a:r>
            <a:r>
              <a:rPr sz="900" dirty="0">
                <a:solidFill>
                  <a:srgbClr val="231F20"/>
                </a:solidFill>
                <a:latin typeface="Kanit ExtraLight"/>
                <a:cs typeface="Kanit ExtraLight"/>
              </a:rPr>
              <a:t> </a:t>
            </a:r>
            <a:r>
              <a:rPr sz="900" spc="59" dirty="0">
                <a:solidFill>
                  <a:srgbClr val="231F20"/>
                </a:solidFill>
                <a:latin typeface="Kanit ExtraLight"/>
                <a:cs typeface="Kanit ExtraLight"/>
              </a:rPr>
              <a:t>.</a:t>
            </a:r>
            <a:r>
              <a:rPr sz="900" spc="-5" dirty="0">
                <a:solidFill>
                  <a:srgbClr val="231F20"/>
                </a:solidFill>
                <a:latin typeface="Kanit ExtraLight"/>
                <a:cs typeface="Kanit ExtraLight"/>
              </a:rPr>
              <a:t> </a:t>
            </a:r>
            <a:r>
              <a:rPr sz="900" spc="16" dirty="0">
                <a:solidFill>
                  <a:srgbClr val="231F20"/>
                </a:solidFill>
                <a:latin typeface="Kanit ExtraLight"/>
                <a:cs typeface="Kanit ExtraLight"/>
              </a:rPr>
              <a:t>C</a:t>
            </a:r>
            <a:r>
              <a:rPr sz="900" spc="34" dirty="0">
                <a:solidFill>
                  <a:srgbClr val="231F20"/>
                </a:solidFill>
                <a:latin typeface="Kanit ExtraLight"/>
                <a:cs typeface="Kanit ExtraLight"/>
              </a:rPr>
              <a:t> </a:t>
            </a:r>
            <a:r>
              <a:rPr sz="900" spc="75" dirty="0">
                <a:solidFill>
                  <a:srgbClr val="231F20"/>
                </a:solidFill>
                <a:latin typeface="Kanit ExtraLight"/>
                <a:cs typeface="Kanit ExtraLight"/>
              </a:rPr>
              <a:t>O</a:t>
            </a:r>
            <a:r>
              <a:rPr sz="900" dirty="0">
                <a:solidFill>
                  <a:srgbClr val="231F20"/>
                </a:solidFill>
                <a:latin typeface="Kanit ExtraLight"/>
                <a:cs typeface="Kanit ExtraLight"/>
              </a:rPr>
              <a:t> </a:t>
            </a:r>
            <a:r>
              <a:rPr sz="900" spc="75" dirty="0">
                <a:solidFill>
                  <a:srgbClr val="231F20"/>
                </a:solidFill>
                <a:latin typeface="Kanit ExtraLight"/>
                <a:cs typeface="Kanit ExtraLight"/>
              </a:rPr>
              <a:t>M</a:t>
            </a:r>
            <a:r>
              <a:rPr sz="900" spc="-5" dirty="0">
                <a:solidFill>
                  <a:srgbClr val="231F20"/>
                </a:solidFill>
                <a:latin typeface="Kanit ExtraLight"/>
                <a:cs typeface="Kanit ExtraLight"/>
              </a:rPr>
              <a:t> </a:t>
            </a:r>
            <a:r>
              <a:rPr sz="900" spc="65" dirty="0">
                <a:solidFill>
                  <a:srgbClr val="231F20"/>
                </a:solidFill>
                <a:latin typeface="Kanit ExtraLight"/>
                <a:cs typeface="Kanit ExtraLight"/>
              </a:rPr>
              <a:t>/</a:t>
            </a:r>
            <a:r>
              <a:rPr sz="900" dirty="0">
                <a:solidFill>
                  <a:srgbClr val="231F20"/>
                </a:solidFill>
                <a:latin typeface="Kanit ExtraLight"/>
                <a:cs typeface="Kanit ExtraLight"/>
              </a:rPr>
              <a:t> </a:t>
            </a:r>
            <a:r>
              <a:rPr sz="900" spc="75" dirty="0">
                <a:solidFill>
                  <a:srgbClr val="231F20"/>
                </a:solidFill>
                <a:latin typeface="Kanit ExtraLight"/>
                <a:cs typeface="Kanit ExtraLight"/>
              </a:rPr>
              <a:t>B</a:t>
            </a:r>
            <a:r>
              <a:rPr sz="900" spc="-5" dirty="0">
                <a:solidFill>
                  <a:srgbClr val="231F20"/>
                </a:solidFill>
                <a:latin typeface="Kanit ExtraLight"/>
                <a:cs typeface="Kanit ExtraLight"/>
              </a:rPr>
              <a:t> </a:t>
            </a:r>
            <a:r>
              <a:rPr sz="900" spc="16" dirty="0">
                <a:solidFill>
                  <a:srgbClr val="231F20"/>
                </a:solidFill>
                <a:latin typeface="Kanit ExtraLight"/>
                <a:cs typeface="Kanit ExtraLight"/>
              </a:rPr>
              <a:t>R</a:t>
            </a:r>
            <a:r>
              <a:rPr sz="900" spc="20" dirty="0">
                <a:solidFill>
                  <a:srgbClr val="231F20"/>
                </a:solidFill>
                <a:latin typeface="Kanit ExtraLight"/>
                <a:cs typeface="Kanit ExtraLight"/>
              </a:rPr>
              <a:t> A</a:t>
            </a:r>
            <a:r>
              <a:rPr sz="900" dirty="0">
                <a:solidFill>
                  <a:srgbClr val="231F20"/>
                </a:solidFill>
                <a:latin typeface="Kanit ExtraLight"/>
                <a:cs typeface="Kanit ExtraLight"/>
              </a:rPr>
              <a:t> </a:t>
            </a:r>
            <a:r>
              <a:rPr sz="900" spc="70" dirty="0">
                <a:solidFill>
                  <a:srgbClr val="231F20"/>
                </a:solidFill>
                <a:latin typeface="Kanit ExtraLight"/>
                <a:cs typeface="Kanit ExtraLight"/>
              </a:rPr>
              <a:t>S</a:t>
            </a:r>
            <a:r>
              <a:rPr sz="900" dirty="0">
                <a:solidFill>
                  <a:srgbClr val="231F20"/>
                </a:solidFill>
                <a:latin typeface="Kanit ExtraLight"/>
                <a:cs typeface="Kanit ExtraLight"/>
              </a:rPr>
              <a:t> </a:t>
            </a:r>
            <a:r>
              <a:rPr sz="900" spc="59" dirty="0">
                <a:solidFill>
                  <a:srgbClr val="231F20"/>
                </a:solidFill>
                <a:latin typeface="Kanit ExtraLight"/>
                <a:cs typeface="Kanit ExtraLight"/>
              </a:rPr>
              <a:t>I</a:t>
            </a:r>
            <a:r>
              <a:rPr sz="900" spc="-5" dirty="0">
                <a:solidFill>
                  <a:srgbClr val="231F20"/>
                </a:solidFill>
                <a:latin typeface="Kanit ExtraLight"/>
                <a:cs typeface="Kanit ExtraLight"/>
              </a:rPr>
              <a:t> </a:t>
            </a:r>
            <a:r>
              <a:rPr sz="900" spc="70" dirty="0">
                <a:solidFill>
                  <a:srgbClr val="231F20"/>
                </a:solidFill>
                <a:latin typeface="Kanit ExtraLight"/>
                <a:cs typeface="Kanit ExtraLight"/>
              </a:rPr>
              <a:t>L</a:t>
            </a:r>
            <a:r>
              <a:rPr sz="900" dirty="0">
                <a:solidFill>
                  <a:srgbClr val="231F20"/>
                </a:solidFill>
                <a:latin typeface="Kanit ExtraLight"/>
                <a:cs typeface="Kanit ExtraLight"/>
              </a:rPr>
              <a:t> </a:t>
            </a:r>
            <a:r>
              <a:rPr sz="900" spc="9" dirty="0">
                <a:solidFill>
                  <a:srgbClr val="231F20"/>
                </a:solidFill>
                <a:latin typeface="Kanit ExtraLight"/>
                <a:cs typeface="Kanit ExtraLight"/>
              </a:rPr>
              <a:t>/</a:t>
            </a:r>
            <a:r>
              <a:rPr sz="900" spc="55" dirty="0">
                <a:solidFill>
                  <a:srgbClr val="231F20"/>
                </a:solidFill>
                <a:latin typeface="Kanit ExtraLight"/>
                <a:cs typeface="Kanit ExtraLight"/>
              </a:rPr>
              <a:t> </a:t>
            </a:r>
            <a:endParaRPr sz="900" dirty="0">
              <a:latin typeface="Kanit ExtraLight"/>
              <a:cs typeface="Kanit ExtraLight"/>
            </a:endParaRPr>
          </a:p>
        </p:txBody>
      </p:sp>
      <p:sp>
        <p:nvSpPr>
          <p:cNvPr id="3" name="object 3">
            <a:extLst>
              <a:ext uri="{FF2B5EF4-FFF2-40B4-BE49-F238E27FC236}">
                <a16:creationId xmlns:a16="http://schemas.microsoft.com/office/drawing/2014/main" id="{4DF22B91-A93F-F16F-F27D-5ACB959C2DFE}"/>
              </a:ext>
            </a:extLst>
          </p:cNvPr>
          <p:cNvSpPr/>
          <p:nvPr/>
        </p:nvSpPr>
        <p:spPr>
          <a:xfrm>
            <a:off x="5149850" y="504263"/>
            <a:ext cx="305504" cy="117376"/>
          </a:xfrm>
          <a:prstGeom prst="rect">
            <a:avLst/>
          </a:prstGeom>
          <a:blipFill>
            <a:blip r:embed="rId2" cstate="print"/>
            <a:stretch>
              <a:fillRect/>
            </a:stretch>
          </a:blipFill>
        </p:spPr>
        <p:txBody>
          <a:bodyPr wrap="square" lIns="0" tIns="0" rIns="0" bIns="0" rtlCol="0"/>
          <a:lstStyle/>
          <a:p>
            <a:endParaRPr sz="900"/>
          </a:p>
        </p:txBody>
      </p:sp>
      <p:sp>
        <p:nvSpPr>
          <p:cNvPr id="6" name="object 6">
            <a:extLst>
              <a:ext uri="{FF2B5EF4-FFF2-40B4-BE49-F238E27FC236}">
                <a16:creationId xmlns:a16="http://schemas.microsoft.com/office/drawing/2014/main" id="{7D1951EC-B4CA-D5BC-BC52-729F65D5B1F3}"/>
              </a:ext>
            </a:extLst>
          </p:cNvPr>
          <p:cNvSpPr/>
          <p:nvPr/>
        </p:nvSpPr>
        <p:spPr>
          <a:xfrm>
            <a:off x="5953208" y="10167091"/>
            <a:ext cx="433023" cy="145529"/>
          </a:xfrm>
          <a:prstGeom prst="rect">
            <a:avLst/>
          </a:prstGeom>
          <a:blipFill>
            <a:blip r:embed="rId3" cstate="print"/>
            <a:stretch>
              <a:fillRect/>
            </a:stretch>
          </a:blipFill>
        </p:spPr>
        <p:txBody>
          <a:bodyPr wrap="square" lIns="0" tIns="0" rIns="0" bIns="0" rtlCol="0"/>
          <a:lstStyle/>
          <a:p>
            <a:endParaRPr sz="1799"/>
          </a:p>
        </p:txBody>
      </p:sp>
      <p:sp>
        <p:nvSpPr>
          <p:cNvPr id="7" name="object 7">
            <a:extLst>
              <a:ext uri="{FF2B5EF4-FFF2-40B4-BE49-F238E27FC236}">
                <a16:creationId xmlns:a16="http://schemas.microsoft.com/office/drawing/2014/main" id="{B2FEBA53-427D-D5C1-018E-3715F7E1DC17}"/>
              </a:ext>
            </a:extLst>
          </p:cNvPr>
          <p:cNvSpPr/>
          <p:nvPr/>
        </p:nvSpPr>
        <p:spPr>
          <a:xfrm>
            <a:off x="6438115" y="10211599"/>
            <a:ext cx="135255" cy="100331"/>
          </a:xfrm>
          <a:custGeom>
            <a:avLst/>
            <a:gdLst/>
            <a:ahLst/>
            <a:cxnLst/>
            <a:rect l="l" t="t" r="r" b="b"/>
            <a:pathLst>
              <a:path w="135254" h="100329">
                <a:moveTo>
                  <a:pt x="102171" y="0"/>
                </a:moveTo>
                <a:lnTo>
                  <a:pt x="64490" y="0"/>
                </a:lnTo>
                <a:lnTo>
                  <a:pt x="41825" y="4170"/>
                </a:lnTo>
                <a:lnTo>
                  <a:pt x="24168" y="15346"/>
                </a:lnTo>
                <a:lnTo>
                  <a:pt x="11330" y="31520"/>
                </a:lnTo>
                <a:lnTo>
                  <a:pt x="3124" y="50685"/>
                </a:lnTo>
                <a:lnTo>
                  <a:pt x="0" y="69583"/>
                </a:lnTo>
                <a:lnTo>
                  <a:pt x="3350" y="85291"/>
                </a:lnTo>
                <a:lnTo>
                  <a:pt x="14486" y="96025"/>
                </a:lnTo>
                <a:lnTo>
                  <a:pt x="34722" y="99999"/>
                </a:lnTo>
                <a:lnTo>
                  <a:pt x="80226" y="99999"/>
                </a:lnTo>
                <a:lnTo>
                  <a:pt x="93715" y="98476"/>
                </a:lnTo>
                <a:lnTo>
                  <a:pt x="104670" y="94173"/>
                </a:lnTo>
                <a:lnTo>
                  <a:pt x="113116" y="87494"/>
                </a:lnTo>
                <a:lnTo>
                  <a:pt x="117133" y="81660"/>
                </a:lnTo>
                <a:lnTo>
                  <a:pt x="43878" y="81660"/>
                </a:lnTo>
                <a:lnTo>
                  <a:pt x="31486" y="79671"/>
                </a:lnTo>
                <a:lnTo>
                  <a:pt x="23746" y="73761"/>
                </a:lnTo>
                <a:lnTo>
                  <a:pt x="20811" y="64023"/>
                </a:lnTo>
                <a:lnTo>
                  <a:pt x="22834" y="50545"/>
                </a:lnTo>
                <a:lnTo>
                  <a:pt x="28840" y="37041"/>
                </a:lnTo>
                <a:lnTo>
                  <a:pt x="37674" y="26957"/>
                </a:lnTo>
                <a:lnTo>
                  <a:pt x="49052" y="20647"/>
                </a:lnTo>
                <a:lnTo>
                  <a:pt x="62687" y="18465"/>
                </a:lnTo>
                <a:lnTo>
                  <a:pt x="133101" y="18465"/>
                </a:lnTo>
                <a:lnTo>
                  <a:pt x="128383" y="9355"/>
                </a:lnTo>
                <a:lnTo>
                  <a:pt x="118155" y="2496"/>
                </a:lnTo>
                <a:lnTo>
                  <a:pt x="102171" y="0"/>
                </a:lnTo>
                <a:close/>
              </a:path>
              <a:path w="135254" h="100329">
                <a:moveTo>
                  <a:pt x="130911" y="46659"/>
                </a:moveTo>
                <a:lnTo>
                  <a:pt x="53784" y="46659"/>
                </a:lnTo>
                <a:lnTo>
                  <a:pt x="49073" y="62496"/>
                </a:lnTo>
                <a:lnTo>
                  <a:pt x="104026" y="62496"/>
                </a:lnTo>
                <a:lnTo>
                  <a:pt x="100359" y="71020"/>
                </a:lnTo>
                <a:lnTo>
                  <a:pt x="93448" y="76993"/>
                </a:lnTo>
                <a:lnTo>
                  <a:pt x="83682" y="80509"/>
                </a:lnTo>
                <a:lnTo>
                  <a:pt x="71450" y="81660"/>
                </a:lnTo>
                <a:lnTo>
                  <a:pt x="117133" y="81660"/>
                </a:lnTo>
                <a:lnTo>
                  <a:pt x="119075" y="78841"/>
                </a:lnTo>
                <a:lnTo>
                  <a:pt x="130911" y="46659"/>
                </a:lnTo>
                <a:close/>
              </a:path>
              <a:path w="135254" h="100329">
                <a:moveTo>
                  <a:pt x="133101" y="18465"/>
                </a:moveTo>
                <a:lnTo>
                  <a:pt x="105384" y="18465"/>
                </a:lnTo>
                <a:lnTo>
                  <a:pt x="111823" y="23050"/>
                </a:lnTo>
                <a:lnTo>
                  <a:pt x="113360" y="32359"/>
                </a:lnTo>
                <a:lnTo>
                  <a:pt x="134963" y="32359"/>
                </a:lnTo>
                <a:lnTo>
                  <a:pt x="133702" y="19625"/>
                </a:lnTo>
                <a:lnTo>
                  <a:pt x="133101" y="18465"/>
                </a:lnTo>
                <a:close/>
              </a:path>
            </a:pathLst>
          </a:custGeom>
          <a:solidFill>
            <a:srgbClr val="5C5F5E"/>
          </a:solidFill>
        </p:spPr>
        <p:txBody>
          <a:bodyPr wrap="square" lIns="0" tIns="0" rIns="0" bIns="0" rtlCol="0"/>
          <a:lstStyle/>
          <a:p>
            <a:endParaRPr sz="1799"/>
          </a:p>
        </p:txBody>
      </p:sp>
      <p:sp>
        <p:nvSpPr>
          <p:cNvPr id="8" name="object 8">
            <a:extLst>
              <a:ext uri="{FF2B5EF4-FFF2-40B4-BE49-F238E27FC236}">
                <a16:creationId xmlns:a16="http://schemas.microsoft.com/office/drawing/2014/main" id="{248C85E6-B611-05DA-BCD1-297D35AD1D74}"/>
              </a:ext>
            </a:extLst>
          </p:cNvPr>
          <p:cNvSpPr/>
          <p:nvPr/>
        </p:nvSpPr>
        <p:spPr>
          <a:xfrm>
            <a:off x="6572502" y="10212987"/>
            <a:ext cx="140970" cy="97791"/>
          </a:xfrm>
          <a:custGeom>
            <a:avLst/>
            <a:gdLst/>
            <a:ahLst/>
            <a:cxnLst/>
            <a:rect l="l" t="t" r="r" b="b"/>
            <a:pathLst>
              <a:path w="140970" h="97790">
                <a:moveTo>
                  <a:pt x="112204" y="0"/>
                </a:moveTo>
                <a:lnTo>
                  <a:pt x="29133" y="0"/>
                </a:lnTo>
                <a:lnTo>
                  <a:pt x="0" y="97218"/>
                </a:lnTo>
                <a:lnTo>
                  <a:pt x="19926" y="97218"/>
                </a:lnTo>
                <a:lnTo>
                  <a:pt x="30543" y="61798"/>
                </a:lnTo>
                <a:lnTo>
                  <a:pt x="101369" y="61798"/>
                </a:lnTo>
                <a:lnTo>
                  <a:pt x="101269" y="61544"/>
                </a:lnTo>
                <a:lnTo>
                  <a:pt x="120839" y="56235"/>
                </a:lnTo>
                <a:lnTo>
                  <a:pt x="131789" y="46505"/>
                </a:lnTo>
                <a:lnTo>
                  <a:pt x="132786" y="44437"/>
                </a:lnTo>
                <a:lnTo>
                  <a:pt x="35737" y="44437"/>
                </a:lnTo>
                <a:lnTo>
                  <a:pt x="43433" y="18745"/>
                </a:lnTo>
                <a:lnTo>
                  <a:pt x="140340" y="18745"/>
                </a:lnTo>
                <a:lnTo>
                  <a:pt x="140967" y="13298"/>
                </a:lnTo>
                <a:lnTo>
                  <a:pt x="136256" y="5051"/>
                </a:lnTo>
                <a:lnTo>
                  <a:pt x="126314" y="1048"/>
                </a:lnTo>
                <a:lnTo>
                  <a:pt x="112204" y="0"/>
                </a:lnTo>
                <a:close/>
              </a:path>
              <a:path w="140970" h="97790">
                <a:moveTo>
                  <a:pt x="101369" y="61798"/>
                </a:moveTo>
                <a:lnTo>
                  <a:pt x="77762" y="61798"/>
                </a:lnTo>
                <a:lnTo>
                  <a:pt x="91681" y="97218"/>
                </a:lnTo>
                <a:lnTo>
                  <a:pt x="115290" y="97218"/>
                </a:lnTo>
                <a:lnTo>
                  <a:pt x="101369" y="61798"/>
                </a:lnTo>
                <a:close/>
              </a:path>
              <a:path w="140970" h="97790">
                <a:moveTo>
                  <a:pt x="140340" y="18745"/>
                </a:moveTo>
                <a:lnTo>
                  <a:pt x="100456" y="18745"/>
                </a:lnTo>
                <a:lnTo>
                  <a:pt x="108029" y="18968"/>
                </a:lnTo>
                <a:lnTo>
                  <a:pt x="114677" y="20429"/>
                </a:lnTo>
                <a:lnTo>
                  <a:pt x="118730" y="24311"/>
                </a:lnTo>
                <a:lnTo>
                  <a:pt x="118516" y="31800"/>
                </a:lnTo>
                <a:lnTo>
                  <a:pt x="114404" y="38929"/>
                </a:lnTo>
                <a:lnTo>
                  <a:pt x="108169" y="42700"/>
                </a:lnTo>
                <a:lnTo>
                  <a:pt x="100728" y="44180"/>
                </a:lnTo>
                <a:lnTo>
                  <a:pt x="93002" y="44437"/>
                </a:lnTo>
                <a:lnTo>
                  <a:pt x="132786" y="44437"/>
                </a:lnTo>
                <a:lnTo>
                  <a:pt x="137008" y="35678"/>
                </a:lnTo>
                <a:lnTo>
                  <a:pt x="139382" y="27076"/>
                </a:lnTo>
                <a:lnTo>
                  <a:pt x="140340" y="18745"/>
                </a:lnTo>
                <a:close/>
              </a:path>
            </a:pathLst>
          </a:custGeom>
          <a:solidFill>
            <a:srgbClr val="5C5F5E"/>
          </a:solidFill>
        </p:spPr>
        <p:txBody>
          <a:bodyPr wrap="square" lIns="0" tIns="0" rIns="0" bIns="0" rtlCol="0"/>
          <a:lstStyle/>
          <a:p>
            <a:endParaRPr sz="1799"/>
          </a:p>
        </p:txBody>
      </p:sp>
      <p:sp>
        <p:nvSpPr>
          <p:cNvPr id="9" name="object 9">
            <a:extLst>
              <a:ext uri="{FF2B5EF4-FFF2-40B4-BE49-F238E27FC236}">
                <a16:creationId xmlns:a16="http://schemas.microsoft.com/office/drawing/2014/main" id="{B6DC5C8C-4109-ECCA-E012-D3990D693266}"/>
              </a:ext>
            </a:extLst>
          </p:cNvPr>
          <p:cNvSpPr/>
          <p:nvPr/>
        </p:nvSpPr>
        <p:spPr>
          <a:xfrm>
            <a:off x="6711546" y="10211596"/>
            <a:ext cx="132715" cy="100331"/>
          </a:xfrm>
          <a:custGeom>
            <a:avLst/>
            <a:gdLst/>
            <a:ahLst/>
            <a:cxnLst/>
            <a:rect l="l" t="t" r="r" b="b"/>
            <a:pathLst>
              <a:path w="132715" h="100329">
                <a:moveTo>
                  <a:pt x="97373" y="0"/>
                </a:moveTo>
                <a:lnTo>
                  <a:pt x="64797" y="0"/>
                </a:lnTo>
                <a:lnTo>
                  <a:pt x="42012" y="4105"/>
                </a:lnTo>
                <a:lnTo>
                  <a:pt x="24284" y="15138"/>
                </a:lnTo>
                <a:lnTo>
                  <a:pt x="11405" y="31171"/>
                </a:lnTo>
                <a:lnTo>
                  <a:pt x="3164" y="50279"/>
                </a:lnTo>
                <a:lnTo>
                  <a:pt x="0" y="69240"/>
                </a:lnTo>
                <a:lnTo>
                  <a:pt x="3327" y="85088"/>
                </a:lnTo>
                <a:lnTo>
                  <a:pt x="14492" y="95961"/>
                </a:lnTo>
                <a:lnTo>
                  <a:pt x="34838" y="99999"/>
                </a:lnTo>
                <a:lnTo>
                  <a:pt x="67413" y="99999"/>
                </a:lnTo>
                <a:lnTo>
                  <a:pt x="90127" y="95942"/>
                </a:lnTo>
                <a:lnTo>
                  <a:pt x="107912" y="85036"/>
                </a:lnTo>
                <a:lnTo>
                  <a:pt x="110661" y="81673"/>
                </a:lnTo>
                <a:lnTo>
                  <a:pt x="44058" y="81673"/>
                </a:lnTo>
                <a:lnTo>
                  <a:pt x="31604" y="79618"/>
                </a:lnTo>
                <a:lnTo>
                  <a:pt x="23859" y="73564"/>
                </a:lnTo>
                <a:lnTo>
                  <a:pt x="20952" y="63682"/>
                </a:lnTo>
                <a:lnTo>
                  <a:pt x="23014" y="50139"/>
                </a:lnTo>
                <a:lnTo>
                  <a:pt x="29036" y="36695"/>
                </a:lnTo>
                <a:lnTo>
                  <a:pt x="37878" y="26755"/>
                </a:lnTo>
                <a:lnTo>
                  <a:pt x="49280" y="20593"/>
                </a:lnTo>
                <a:lnTo>
                  <a:pt x="62981" y="18478"/>
                </a:lnTo>
                <a:lnTo>
                  <a:pt x="129482" y="18478"/>
                </a:lnTo>
                <a:lnTo>
                  <a:pt x="128807" y="15295"/>
                </a:lnTo>
                <a:lnTo>
                  <a:pt x="117623" y="4164"/>
                </a:lnTo>
                <a:lnTo>
                  <a:pt x="97373" y="0"/>
                </a:lnTo>
                <a:close/>
              </a:path>
              <a:path w="132715" h="100329">
                <a:moveTo>
                  <a:pt x="129482" y="18478"/>
                </a:moveTo>
                <a:lnTo>
                  <a:pt x="88241" y="18478"/>
                </a:lnTo>
                <a:lnTo>
                  <a:pt x="100539" y="20593"/>
                </a:lnTo>
                <a:lnTo>
                  <a:pt x="108307" y="26755"/>
                </a:lnTo>
                <a:lnTo>
                  <a:pt x="111323" y="36695"/>
                </a:lnTo>
                <a:lnTo>
                  <a:pt x="109361" y="50139"/>
                </a:lnTo>
                <a:lnTo>
                  <a:pt x="103276" y="63564"/>
                </a:lnTo>
                <a:lnTo>
                  <a:pt x="94320" y="73459"/>
                </a:lnTo>
                <a:lnTo>
                  <a:pt x="82871" y="79578"/>
                </a:lnTo>
                <a:lnTo>
                  <a:pt x="69306" y="81673"/>
                </a:lnTo>
                <a:lnTo>
                  <a:pt x="110661" y="81673"/>
                </a:lnTo>
                <a:lnTo>
                  <a:pt x="120875" y="69181"/>
                </a:lnTo>
                <a:lnTo>
                  <a:pt x="129123" y="50279"/>
                </a:lnTo>
                <a:lnTo>
                  <a:pt x="132211" y="31348"/>
                </a:lnTo>
                <a:lnTo>
                  <a:pt x="129482" y="18478"/>
                </a:lnTo>
                <a:close/>
              </a:path>
            </a:pathLst>
          </a:custGeom>
          <a:solidFill>
            <a:srgbClr val="5C5F5E"/>
          </a:solidFill>
        </p:spPr>
        <p:txBody>
          <a:bodyPr wrap="square" lIns="0" tIns="0" rIns="0" bIns="0" rtlCol="0"/>
          <a:lstStyle/>
          <a:p>
            <a:endParaRPr sz="1799"/>
          </a:p>
        </p:txBody>
      </p:sp>
      <p:sp>
        <p:nvSpPr>
          <p:cNvPr id="10" name="object 10">
            <a:extLst>
              <a:ext uri="{FF2B5EF4-FFF2-40B4-BE49-F238E27FC236}">
                <a16:creationId xmlns:a16="http://schemas.microsoft.com/office/drawing/2014/main" id="{ACB7123C-2EF5-1B13-04A8-FA9F89925C07}"/>
              </a:ext>
            </a:extLst>
          </p:cNvPr>
          <p:cNvSpPr/>
          <p:nvPr/>
        </p:nvSpPr>
        <p:spPr>
          <a:xfrm>
            <a:off x="6851676" y="10212983"/>
            <a:ext cx="136525" cy="99060"/>
          </a:xfrm>
          <a:custGeom>
            <a:avLst/>
            <a:gdLst/>
            <a:ahLst/>
            <a:cxnLst/>
            <a:rect l="l" t="t" r="r" b="b"/>
            <a:pathLst>
              <a:path w="136525" h="99059">
                <a:moveTo>
                  <a:pt x="37973" y="0"/>
                </a:moveTo>
                <a:lnTo>
                  <a:pt x="18161" y="0"/>
                </a:lnTo>
                <a:lnTo>
                  <a:pt x="3302" y="49580"/>
                </a:lnTo>
                <a:lnTo>
                  <a:pt x="0" y="69018"/>
                </a:lnTo>
                <a:lnTo>
                  <a:pt x="3421" y="84566"/>
                </a:lnTo>
                <a:lnTo>
                  <a:pt x="14755" y="94879"/>
                </a:lnTo>
                <a:lnTo>
                  <a:pt x="35191" y="98615"/>
                </a:lnTo>
                <a:lnTo>
                  <a:pt x="59779" y="98615"/>
                </a:lnTo>
                <a:lnTo>
                  <a:pt x="82401" y="94861"/>
                </a:lnTo>
                <a:lnTo>
                  <a:pt x="100019" y="84518"/>
                </a:lnTo>
                <a:lnTo>
                  <a:pt x="103530" y="80276"/>
                </a:lnTo>
                <a:lnTo>
                  <a:pt x="44412" y="80276"/>
                </a:lnTo>
                <a:lnTo>
                  <a:pt x="31921" y="78505"/>
                </a:lnTo>
                <a:lnTo>
                  <a:pt x="24009" y="72983"/>
                </a:lnTo>
                <a:lnTo>
                  <a:pt x="20984" y="63399"/>
                </a:lnTo>
                <a:lnTo>
                  <a:pt x="23152" y="49441"/>
                </a:lnTo>
                <a:lnTo>
                  <a:pt x="37973" y="0"/>
                </a:lnTo>
                <a:close/>
              </a:path>
              <a:path w="136525" h="99059">
                <a:moveTo>
                  <a:pt x="136144" y="0"/>
                </a:moveTo>
                <a:lnTo>
                  <a:pt x="116332" y="0"/>
                </a:lnTo>
                <a:lnTo>
                  <a:pt x="101523" y="49441"/>
                </a:lnTo>
                <a:lnTo>
                  <a:pt x="95293" y="63340"/>
                </a:lnTo>
                <a:lnTo>
                  <a:pt x="86426" y="72931"/>
                </a:lnTo>
                <a:lnTo>
                  <a:pt x="75145" y="78485"/>
                </a:lnTo>
                <a:lnTo>
                  <a:pt x="61671" y="80276"/>
                </a:lnTo>
                <a:lnTo>
                  <a:pt x="103530" y="80276"/>
                </a:lnTo>
                <a:lnTo>
                  <a:pt x="112892" y="68965"/>
                </a:lnTo>
                <a:lnTo>
                  <a:pt x="121285" y="49580"/>
                </a:lnTo>
                <a:lnTo>
                  <a:pt x="136144" y="0"/>
                </a:lnTo>
                <a:close/>
              </a:path>
            </a:pathLst>
          </a:custGeom>
          <a:solidFill>
            <a:srgbClr val="5C5F5E"/>
          </a:solidFill>
        </p:spPr>
        <p:txBody>
          <a:bodyPr wrap="square" lIns="0" tIns="0" rIns="0" bIns="0" rtlCol="0"/>
          <a:lstStyle/>
          <a:p>
            <a:endParaRPr sz="1799"/>
          </a:p>
        </p:txBody>
      </p:sp>
      <p:sp>
        <p:nvSpPr>
          <p:cNvPr id="11" name="object 11">
            <a:extLst>
              <a:ext uri="{FF2B5EF4-FFF2-40B4-BE49-F238E27FC236}">
                <a16:creationId xmlns:a16="http://schemas.microsoft.com/office/drawing/2014/main" id="{A9A5EB7E-2733-E686-ACA7-16011BD95460}"/>
              </a:ext>
            </a:extLst>
          </p:cNvPr>
          <p:cNvSpPr/>
          <p:nvPr/>
        </p:nvSpPr>
        <p:spPr>
          <a:xfrm>
            <a:off x="6976510" y="10212847"/>
            <a:ext cx="140335" cy="97791"/>
          </a:xfrm>
          <a:custGeom>
            <a:avLst/>
            <a:gdLst/>
            <a:ahLst/>
            <a:cxnLst/>
            <a:rect l="l" t="t" r="r" b="b"/>
            <a:pathLst>
              <a:path w="140334" h="97790">
                <a:moveTo>
                  <a:pt x="109346" y="0"/>
                </a:moveTo>
                <a:lnTo>
                  <a:pt x="29159" y="0"/>
                </a:lnTo>
                <a:lnTo>
                  <a:pt x="0" y="97358"/>
                </a:lnTo>
                <a:lnTo>
                  <a:pt x="19799" y="97358"/>
                </a:lnTo>
                <a:lnTo>
                  <a:pt x="27292" y="72364"/>
                </a:lnTo>
                <a:lnTo>
                  <a:pt x="87909" y="72364"/>
                </a:lnTo>
                <a:lnTo>
                  <a:pt x="106336" y="69732"/>
                </a:lnTo>
                <a:lnTo>
                  <a:pt x="120543" y="62360"/>
                </a:lnTo>
                <a:lnTo>
                  <a:pt x="128452" y="53606"/>
                </a:lnTo>
                <a:lnTo>
                  <a:pt x="32905" y="53606"/>
                </a:lnTo>
                <a:lnTo>
                  <a:pt x="43306" y="18884"/>
                </a:lnTo>
                <a:lnTo>
                  <a:pt x="139319" y="18884"/>
                </a:lnTo>
                <a:lnTo>
                  <a:pt x="136348" y="9199"/>
                </a:lnTo>
                <a:lnTo>
                  <a:pt x="126332" y="2308"/>
                </a:lnTo>
                <a:lnTo>
                  <a:pt x="109346" y="0"/>
                </a:lnTo>
                <a:close/>
              </a:path>
              <a:path w="140334" h="97790">
                <a:moveTo>
                  <a:pt x="139319" y="18884"/>
                </a:moveTo>
                <a:lnTo>
                  <a:pt x="104419" y="18884"/>
                </a:lnTo>
                <a:lnTo>
                  <a:pt x="110696" y="19510"/>
                </a:lnTo>
                <a:lnTo>
                  <a:pt x="115860" y="22010"/>
                </a:lnTo>
                <a:lnTo>
                  <a:pt x="118583" y="27323"/>
                </a:lnTo>
                <a:lnTo>
                  <a:pt x="117538" y="36385"/>
                </a:lnTo>
                <a:lnTo>
                  <a:pt x="113181" y="45344"/>
                </a:lnTo>
                <a:lnTo>
                  <a:pt x="107302" y="50568"/>
                </a:lnTo>
                <a:lnTo>
                  <a:pt x="100661" y="53005"/>
                </a:lnTo>
                <a:lnTo>
                  <a:pt x="94018" y="53606"/>
                </a:lnTo>
                <a:lnTo>
                  <a:pt x="128452" y="53606"/>
                </a:lnTo>
                <a:lnTo>
                  <a:pt x="130780" y="51029"/>
                </a:lnTo>
                <a:lnTo>
                  <a:pt x="137299" y="36525"/>
                </a:lnTo>
                <a:lnTo>
                  <a:pt x="139852" y="20622"/>
                </a:lnTo>
                <a:lnTo>
                  <a:pt x="139319" y="18884"/>
                </a:lnTo>
                <a:close/>
              </a:path>
            </a:pathLst>
          </a:custGeom>
          <a:solidFill>
            <a:srgbClr val="5C5F5E"/>
          </a:solidFill>
        </p:spPr>
        <p:txBody>
          <a:bodyPr wrap="square" lIns="0" tIns="0" rIns="0" bIns="0" rtlCol="0"/>
          <a:lstStyle/>
          <a:p>
            <a:endParaRPr sz="1799"/>
          </a:p>
        </p:txBody>
      </p:sp>
      <p:sp>
        <p:nvSpPr>
          <p:cNvPr id="12" name="object 12">
            <a:extLst>
              <a:ext uri="{FF2B5EF4-FFF2-40B4-BE49-F238E27FC236}">
                <a16:creationId xmlns:a16="http://schemas.microsoft.com/office/drawing/2014/main" id="{34769E0E-C499-1B35-0E17-F059B596C2A8}"/>
              </a:ext>
            </a:extLst>
          </p:cNvPr>
          <p:cNvSpPr/>
          <p:nvPr/>
        </p:nvSpPr>
        <p:spPr>
          <a:xfrm>
            <a:off x="3815195" y="10048341"/>
            <a:ext cx="952500" cy="643890"/>
          </a:xfrm>
          <a:custGeom>
            <a:avLst/>
            <a:gdLst/>
            <a:ahLst/>
            <a:cxnLst/>
            <a:rect l="l" t="t" r="r" b="b"/>
            <a:pathLst>
              <a:path w="952500" h="643890">
                <a:moveTo>
                  <a:pt x="0" y="643661"/>
                </a:moveTo>
                <a:lnTo>
                  <a:pt x="952004" y="643661"/>
                </a:lnTo>
                <a:lnTo>
                  <a:pt x="952004" y="0"/>
                </a:lnTo>
                <a:lnTo>
                  <a:pt x="0" y="0"/>
                </a:lnTo>
                <a:lnTo>
                  <a:pt x="0" y="643661"/>
                </a:lnTo>
                <a:close/>
              </a:path>
            </a:pathLst>
          </a:custGeom>
          <a:solidFill>
            <a:srgbClr val="650E13"/>
          </a:solidFill>
        </p:spPr>
        <p:txBody>
          <a:bodyPr wrap="square" lIns="0" tIns="0" rIns="0" bIns="0" rtlCol="0"/>
          <a:lstStyle/>
          <a:p>
            <a:endParaRPr sz="1799"/>
          </a:p>
        </p:txBody>
      </p:sp>
      <p:sp>
        <p:nvSpPr>
          <p:cNvPr id="13" name="object 13">
            <a:extLst>
              <a:ext uri="{FF2B5EF4-FFF2-40B4-BE49-F238E27FC236}">
                <a16:creationId xmlns:a16="http://schemas.microsoft.com/office/drawing/2014/main" id="{E7E6735D-02B1-CC2F-75B6-0544533A6F30}"/>
              </a:ext>
            </a:extLst>
          </p:cNvPr>
          <p:cNvSpPr/>
          <p:nvPr/>
        </p:nvSpPr>
        <p:spPr>
          <a:xfrm>
            <a:off x="2863203" y="10048341"/>
            <a:ext cx="952500" cy="643890"/>
          </a:xfrm>
          <a:custGeom>
            <a:avLst/>
            <a:gdLst/>
            <a:ahLst/>
            <a:cxnLst/>
            <a:rect l="l" t="t" r="r" b="b"/>
            <a:pathLst>
              <a:path w="952500" h="643890">
                <a:moveTo>
                  <a:pt x="0" y="643661"/>
                </a:moveTo>
                <a:lnTo>
                  <a:pt x="952004" y="643661"/>
                </a:lnTo>
                <a:lnTo>
                  <a:pt x="952004" y="0"/>
                </a:lnTo>
                <a:lnTo>
                  <a:pt x="0" y="0"/>
                </a:lnTo>
                <a:lnTo>
                  <a:pt x="0" y="643661"/>
                </a:lnTo>
                <a:close/>
              </a:path>
            </a:pathLst>
          </a:custGeom>
          <a:solidFill>
            <a:srgbClr val="8C1A21"/>
          </a:solidFill>
        </p:spPr>
        <p:txBody>
          <a:bodyPr wrap="square" lIns="0" tIns="0" rIns="0" bIns="0" rtlCol="0"/>
          <a:lstStyle/>
          <a:p>
            <a:endParaRPr sz="1799"/>
          </a:p>
        </p:txBody>
      </p:sp>
      <p:sp>
        <p:nvSpPr>
          <p:cNvPr id="14" name="object 14">
            <a:extLst>
              <a:ext uri="{FF2B5EF4-FFF2-40B4-BE49-F238E27FC236}">
                <a16:creationId xmlns:a16="http://schemas.microsoft.com/office/drawing/2014/main" id="{8A73A089-3E2E-3C59-DAC2-F55E84C8765A}"/>
              </a:ext>
            </a:extLst>
          </p:cNvPr>
          <p:cNvSpPr/>
          <p:nvPr/>
        </p:nvSpPr>
        <p:spPr>
          <a:xfrm>
            <a:off x="1911199" y="10048341"/>
            <a:ext cx="952500" cy="643890"/>
          </a:xfrm>
          <a:custGeom>
            <a:avLst/>
            <a:gdLst/>
            <a:ahLst/>
            <a:cxnLst/>
            <a:rect l="l" t="t" r="r" b="b"/>
            <a:pathLst>
              <a:path w="952500" h="643890">
                <a:moveTo>
                  <a:pt x="0" y="643661"/>
                </a:moveTo>
                <a:lnTo>
                  <a:pt x="952004" y="643661"/>
                </a:lnTo>
                <a:lnTo>
                  <a:pt x="952004" y="0"/>
                </a:lnTo>
                <a:lnTo>
                  <a:pt x="0" y="0"/>
                </a:lnTo>
                <a:lnTo>
                  <a:pt x="0" y="643661"/>
                </a:lnTo>
                <a:close/>
              </a:path>
            </a:pathLst>
          </a:custGeom>
          <a:solidFill>
            <a:srgbClr val="AC1E29"/>
          </a:solidFill>
        </p:spPr>
        <p:txBody>
          <a:bodyPr wrap="square" lIns="0" tIns="0" rIns="0" bIns="0" rtlCol="0"/>
          <a:lstStyle/>
          <a:p>
            <a:endParaRPr sz="1799"/>
          </a:p>
        </p:txBody>
      </p:sp>
      <p:sp>
        <p:nvSpPr>
          <p:cNvPr id="15" name="object 15">
            <a:extLst>
              <a:ext uri="{FF2B5EF4-FFF2-40B4-BE49-F238E27FC236}">
                <a16:creationId xmlns:a16="http://schemas.microsoft.com/office/drawing/2014/main" id="{F6D2CB52-EF49-8E60-ACD6-C63B2F0848BF}"/>
              </a:ext>
            </a:extLst>
          </p:cNvPr>
          <p:cNvSpPr/>
          <p:nvPr/>
        </p:nvSpPr>
        <p:spPr>
          <a:xfrm>
            <a:off x="959205" y="10048341"/>
            <a:ext cx="952500" cy="643890"/>
          </a:xfrm>
          <a:custGeom>
            <a:avLst/>
            <a:gdLst/>
            <a:ahLst/>
            <a:cxnLst/>
            <a:rect l="l" t="t" r="r" b="b"/>
            <a:pathLst>
              <a:path w="952500" h="643890">
                <a:moveTo>
                  <a:pt x="0" y="643661"/>
                </a:moveTo>
                <a:lnTo>
                  <a:pt x="952004" y="643661"/>
                </a:lnTo>
                <a:lnTo>
                  <a:pt x="952004" y="0"/>
                </a:lnTo>
                <a:lnTo>
                  <a:pt x="0" y="0"/>
                </a:lnTo>
                <a:lnTo>
                  <a:pt x="0" y="643661"/>
                </a:lnTo>
                <a:close/>
              </a:path>
            </a:pathLst>
          </a:custGeom>
          <a:solidFill>
            <a:srgbClr val="D0232D"/>
          </a:solidFill>
        </p:spPr>
        <p:txBody>
          <a:bodyPr wrap="square" lIns="0" tIns="0" rIns="0" bIns="0" rtlCol="0"/>
          <a:lstStyle/>
          <a:p>
            <a:endParaRPr sz="1799"/>
          </a:p>
        </p:txBody>
      </p:sp>
      <p:sp>
        <p:nvSpPr>
          <p:cNvPr id="16" name="object 16">
            <a:extLst>
              <a:ext uri="{FF2B5EF4-FFF2-40B4-BE49-F238E27FC236}">
                <a16:creationId xmlns:a16="http://schemas.microsoft.com/office/drawing/2014/main" id="{6890851C-AC41-8F6D-7AA3-22A6D15C79F0}"/>
              </a:ext>
            </a:extLst>
          </p:cNvPr>
          <p:cNvSpPr/>
          <p:nvPr/>
        </p:nvSpPr>
        <p:spPr>
          <a:xfrm>
            <a:off x="1" y="10048341"/>
            <a:ext cx="959485" cy="643890"/>
          </a:xfrm>
          <a:custGeom>
            <a:avLst/>
            <a:gdLst/>
            <a:ahLst/>
            <a:cxnLst/>
            <a:rect l="l" t="t" r="r" b="b"/>
            <a:pathLst>
              <a:path w="959485" h="643890">
                <a:moveTo>
                  <a:pt x="0" y="643661"/>
                </a:moveTo>
                <a:lnTo>
                  <a:pt x="959205" y="643661"/>
                </a:lnTo>
                <a:lnTo>
                  <a:pt x="959205" y="0"/>
                </a:lnTo>
                <a:lnTo>
                  <a:pt x="0" y="0"/>
                </a:lnTo>
                <a:lnTo>
                  <a:pt x="0" y="643661"/>
                </a:lnTo>
                <a:close/>
              </a:path>
            </a:pathLst>
          </a:custGeom>
          <a:solidFill>
            <a:srgbClr val="E7302B"/>
          </a:solidFill>
        </p:spPr>
        <p:txBody>
          <a:bodyPr wrap="square" lIns="0" tIns="0" rIns="0" bIns="0" rtlCol="0"/>
          <a:lstStyle/>
          <a:p>
            <a:endParaRPr sz="1799"/>
          </a:p>
        </p:txBody>
      </p:sp>
      <p:pic>
        <p:nvPicPr>
          <p:cNvPr id="1029" name="Imagem 1028">
            <a:extLst>
              <a:ext uri="{FF2B5EF4-FFF2-40B4-BE49-F238E27FC236}">
                <a16:creationId xmlns:a16="http://schemas.microsoft.com/office/drawing/2014/main" id="{F9901090-B9F0-EF06-E83D-5898104188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979" y="70320"/>
            <a:ext cx="1838072" cy="545208"/>
          </a:xfrm>
          <a:prstGeom prst="rect">
            <a:avLst/>
          </a:prstGeom>
        </p:spPr>
      </p:pic>
      <p:sp>
        <p:nvSpPr>
          <p:cNvPr id="36" name="object 21">
            <a:extLst>
              <a:ext uri="{FF2B5EF4-FFF2-40B4-BE49-F238E27FC236}">
                <a16:creationId xmlns:a16="http://schemas.microsoft.com/office/drawing/2014/main" id="{DD101D75-D061-2467-76E1-40372534D619}"/>
              </a:ext>
            </a:extLst>
          </p:cNvPr>
          <p:cNvSpPr txBox="1"/>
          <p:nvPr/>
        </p:nvSpPr>
        <p:spPr>
          <a:xfrm>
            <a:off x="530064" y="6301143"/>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solidFill>
                  <a:srgbClr val="1F2326"/>
                </a:solidFill>
                <a:latin typeface="Archivo ExtraCondensed"/>
                <a:cs typeface="Archivo ExtraCondensed"/>
              </a:rPr>
              <a:t>VERIFICAÇÃO E AVALIAÇÃO TÉCNICA</a:t>
            </a:r>
            <a:endParaRPr sz="900" dirty="0">
              <a:latin typeface="Archivo ExtraCondensed"/>
              <a:cs typeface="Archivo ExtraCondensed"/>
            </a:endParaRPr>
          </a:p>
        </p:txBody>
      </p:sp>
      <p:sp>
        <p:nvSpPr>
          <p:cNvPr id="38" name="CaixaDeTexto 37">
            <a:extLst>
              <a:ext uri="{FF2B5EF4-FFF2-40B4-BE49-F238E27FC236}">
                <a16:creationId xmlns:a16="http://schemas.microsoft.com/office/drawing/2014/main" id="{511C19B6-9389-627D-A6C1-F5F357235B22}"/>
              </a:ext>
            </a:extLst>
          </p:cNvPr>
          <p:cNvSpPr txBox="1"/>
          <p:nvPr/>
        </p:nvSpPr>
        <p:spPr>
          <a:xfrm>
            <a:off x="502846" y="6515271"/>
            <a:ext cx="6582249" cy="507906"/>
          </a:xfrm>
          <a:prstGeom prst="rect">
            <a:avLst/>
          </a:prstGeom>
          <a:noFill/>
        </p:spPr>
        <p:txBody>
          <a:bodyPr wrap="square">
            <a:spAutoFit/>
          </a:bodyPr>
          <a:lstStyle/>
          <a:p>
            <a:r>
              <a:rPr lang="pt-BR" sz="900" dirty="0">
                <a:latin typeface="Archivo ExtraCondensed"/>
              </a:rPr>
              <a:t>A segurança do sistema depende de inspeções rigorosas e periódicas.</a:t>
            </a:r>
          </a:p>
          <a:p>
            <a:r>
              <a:rPr lang="pt-BR" sz="900" dirty="0">
                <a:latin typeface="Archivo ExtraCondensed"/>
              </a:rPr>
              <a:t>1) O equipamento deve ser inspecionado; 2) Antes de cada utilização, pelo usuário; 3) No máximo a cada 12 meses, por pessoa competente; 4) Os critérios de inspeção previstos no manual do produto devem ser integralmente cumpridos.</a:t>
            </a:r>
          </a:p>
        </p:txBody>
      </p:sp>
      <p:sp>
        <p:nvSpPr>
          <p:cNvPr id="41" name="object 21">
            <a:extLst>
              <a:ext uri="{FF2B5EF4-FFF2-40B4-BE49-F238E27FC236}">
                <a16:creationId xmlns:a16="http://schemas.microsoft.com/office/drawing/2014/main" id="{E161A440-F28A-252A-C419-2B4567369EB0}"/>
              </a:ext>
            </a:extLst>
          </p:cNvPr>
          <p:cNvSpPr txBox="1"/>
          <p:nvPr/>
        </p:nvSpPr>
        <p:spPr>
          <a:xfrm>
            <a:off x="530064" y="7171493"/>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solidFill>
                  <a:srgbClr val="1F2326"/>
                </a:solidFill>
                <a:latin typeface="Archivo ExtraCondensed"/>
                <a:cs typeface="Archivo ExtraCondensed"/>
              </a:rPr>
              <a:t>VALIDADE </a:t>
            </a:r>
            <a:endParaRPr sz="900" dirty="0">
              <a:latin typeface="Archivo ExtraCondensed"/>
              <a:cs typeface="Archivo ExtraCondensed"/>
            </a:endParaRPr>
          </a:p>
        </p:txBody>
      </p:sp>
      <p:sp>
        <p:nvSpPr>
          <p:cNvPr id="47" name="CaixaDeTexto 46">
            <a:extLst>
              <a:ext uri="{FF2B5EF4-FFF2-40B4-BE49-F238E27FC236}">
                <a16:creationId xmlns:a16="http://schemas.microsoft.com/office/drawing/2014/main" id="{F7834D63-7B3B-C38C-CFD6-4FA5687FC825}"/>
              </a:ext>
            </a:extLst>
          </p:cNvPr>
          <p:cNvSpPr txBox="1"/>
          <p:nvPr/>
        </p:nvSpPr>
        <p:spPr>
          <a:xfrm>
            <a:off x="476056" y="7415767"/>
            <a:ext cx="6591755" cy="369387"/>
          </a:xfrm>
          <a:prstGeom prst="rect">
            <a:avLst/>
          </a:prstGeom>
          <a:noFill/>
        </p:spPr>
        <p:txBody>
          <a:bodyPr wrap="square">
            <a:spAutoFit/>
          </a:bodyPr>
          <a:lstStyle/>
          <a:p>
            <a:pPr>
              <a:buNone/>
            </a:pPr>
            <a:r>
              <a:rPr lang="pt-BR" sz="900" dirty="0">
                <a:latin typeface="Archivo ExtraCondensed"/>
              </a:rPr>
              <a:t>O prazo máximo de validade do equipamento é de 10 (dez) anos, contados a partir da data de fabricação, desde que sejam rigorosamente respeitadas as condições de uso, armazenamento, conservação e inspeção.</a:t>
            </a:r>
          </a:p>
        </p:txBody>
      </p:sp>
      <p:sp>
        <p:nvSpPr>
          <p:cNvPr id="48" name="object 21">
            <a:extLst>
              <a:ext uri="{FF2B5EF4-FFF2-40B4-BE49-F238E27FC236}">
                <a16:creationId xmlns:a16="http://schemas.microsoft.com/office/drawing/2014/main" id="{7CEE2400-D086-3877-CF4A-36969665510C}"/>
              </a:ext>
            </a:extLst>
          </p:cNvPr>
          <p:cNvSpPr txBox="1"/>
          <p:nvPr/>
        </p:nvSpPr>
        <p:spPr>
          <a:xfrm>
            <a:off x="533954" y="7898197"/>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solidFill>
                  <a:srgbClr val="1F2326"/>
                </a:solidFill>
                <a:latin typeface="Archivo ExtraCondensed"/>
                <a:cs typeface="Archivo ExtraCondensed"/>
              </a:rPr>
              <a:t>VIDA ÚTIL</a:t>
            </a:r>
            <a:endParaRPr sz="900" dirty="0">
              <a:latin typeface="Archivo ExtraCondensed"/>
              <a:cs typeface="Archivo ExtraCondensed"/>
            </a:endParaRPr>
          </a:p>
        </p:txBody>
      </p:sp>
      <p:sp>
        <p:nvSpPr>
          <p:cNvPr id="56" name="CaixaDeTexto 55">
            <a:extLst>
              <a:ext uri="{FF2B5EF4-FFF2-40B4-BE49-F238E27FC236}">
                <a16:creationId xmlns:a16="http://schemas.microsoft.com/office/drawing/2014/main" id="{663DCDF3-3202-F480-2755-1D066BBA5F34}"/>
              </a:ext>
            </a:extLst>
          </p:cNvPr>
          <p:cNvSpPr txBox="1"/>
          <p:nvPr/>
        </p:nvSpPr>
        <p:spPr>
          <a:xfrm>
            <a:off x="477248" y="8143271"/>
            <a:ext cx="6545301" cy="784947"/>
          </a:xfrm>
          <a:prstGeom prst="rect">
            <a:avLst/>
          </a:prstGeom>
          <a:noFill/>
        </p:spPr>
        <p:txBody>
          <a:bodyPr wrap="square">
            <a:spAutoFit/>
          </a:bodyPr>
          <a:lstStyle/>
          <a:p>
            <a:r>
              <a:rPr lang="pt-BR" sz="900" dirty="0">
                <a:latin typeface="Archivo ExtraCondensed"/>
              </a:rPr>
              <a:t>A vida útil do equipamento depende diretamente das condições reais de uso e do ambiente de aplicação.</a:t>
            </a:r>
          </a:p>
          <a:p>
            <a:r>
              <a:rPr lang="pt-BR" sz="900" dirty="0">
                <a:latin typeface="Archivo ExtraCondensed"/>
              </a:rPr>
              <a:t>Exposição química, abrasão, impactos, armazenamento inadequado ou uso incorreto podem reduzir de forma significativa seu desempenho e sua segurança.</a:t>
            </a:r>
          </a:p>
          <a:p>
            <a:r>
              <a:rPr lang="pt-BR" sz="900" dirty="0">
                <a:latin typeface="Archivo ExtraCondensed"/>
              </a:rPr>
              <a:t>O equipamento deve ser imediatamente substituído sempre que não atender aos critérios de inspeção estabelecidos no manual do fabricante, independentemente do prazo de validade.</a:t>
            </a:r>
          </a:p>
        </p:txBody>
      </p:sp>
      <p:sp>
        <p:nvSpPr>
          <p:cNvPr id="4" name="object 21">
            <a:extLst>
              <a:ext uri="{FF2B5EF4-FFF2-40B4-BE49-F238E27FC236}">
                <a16:creationId xmlns:a16="http://schemas.microsoft.com/office/drawing/2014/main" id="{9E45AAB1-DB2D-2723-E165-3F66FABA5337}"/>
              </a:ext>
            </a:extLst>
          </p:cNvPr>
          <p:cNvSpPr txBox="1"/>
          <p:nvPr/>
        </p:nvSpPr>
        <p:spPr>
          <a:xfrm>
            <a:off x="530064" y="728280"/>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solidFill>
                  <a:srgbClr val="1F2326"/>
                </a:solidFill>
                <a:latin typeface="Archivo ExtraCondensed"/>
                <a:cs typeface="Archivo ExtraCondensed"/>
              </a:rPr>
              <a:t>USO/ APLICAÇÃO</a:t>
            </a:r>
            <a:endParaRPr sz="900" dirty="0">
              <a:latin typeface="Archivo ExtraCondensed"/>
              <a:cs typeface="Archivo ExtraCondensed"/>
            </a:endParaRPr>
          </a:p>
        </p:txBody>
      </p:sp>
      <p:sp>
        <p:nvSpPr>
          <p:cNvPr id="17" name="CaixaDeTexto 16">
            <a:extLst>
              <a:ext uri="{FF2B5EF4-FFF2-40B4-BE49-F238E27FC236}">
                <a16:creationId xmlns:a16="http://schemas.microsoft.com/office/drawing/2014/main" id="{E7472D47-3025-F6DC-64F3-65FDDA359B12}"/>
              </a:ext>
            </a:extLst>
          </p:cNvPr>
          <p:cNvSpPr txBox="1"/>
          <p:nvPr/>
        </p:nvSpPr>
        <p:spPr>
          <a:xfrm>
            <a:off x="476056" y="929586"/>
            <a:ext cx="6591755" cy="646331"/>
          </a:xfrm>
          <a:prstGeom prst="rect">
            <a:avLst/>
          </a:prstGeom>
          <a:noFill/>
        </p:spPr>
        <p:txBody>
          <a:bodyPr wrap="square">
            <a:spAutoFit/>
          </a:bodyPr>
          <a:lstStyle/>
          <a:p>
            <a:pPr>
              <a:buNone/>
            </a:pPr>
            <a:r>
              <a:rPr lang="pt-BR" sz="900" dirty="0">
                <a:latin typeface="Archivo ExtraCondensed"/>
              </a:rPr>
              <a:t>Cinturão tipo paraquedista para uso em sistemas de retenção e restrição de quedas em trabalhos em altura.</a:t>
            </a:r>
          </a:p>
          <a:p>
            <a:pPr>
              <a:buNone/>
            </a:pPr>
            <a:r>
              <a:rPr lang="pt-BR" sz="900" dirty="0">
                <a:latin typeface="Archivo ExtraCondensed"/>
              </a:rPr>
              <a:t>Retenção de queda: Composto por cinturão e subsistema de conexão. A força máxima de frenagem não deve exceder 6 </a:t>
            </a:r>
            <a:r>
              <a:rPr lang="pt-BR" sz="900" dirty="0" err="1">
                <a:latin typeface="Archivo ExtraCondensed"/>
              </a:rPr>
              <a:t>kN</a:t>
            </a:r>
            <a:r>
              <a:rPr lang="pt-BR" sz="900" dirty="0">
                <a:latin typeface="Archivo ExtraCondensed"/>
              </a:rPr>
              <a:t>. A conexão deve ser realizada no ponto de ancoragem contra queda do cinturão.</a:t>
            </a:r>
          </a:p>
          <a:p>
            <a:pPr>
              <a:buNone/>
            </a:pPr>
            <a:r>
              <a:rPr lang="pt-BR" sz="900" dirty="0">
                <a:latin typeface="Archivo ExtraCondensed"/>
              </a:rPr>
              <a:t>Restrição de queda: Composto por cinturão e subsistema de restrição, com o objetivo de impedir o acesso a áreas com risco de queda.</a:t>
            </a:r>
          </a:p>
        </p:txBody>
      </p:sp>
      <p:sp>
        <p:nvSpPr>
          <p:cNvPr id="18" name="CaixaDeTexto 17">
            <a:extLst>
              <a:ext uri="{FF2B5EF4-FFF2-40B4-BE49-F238E27FC236}">
                <a16:creationId xmlns:a16="http://schemas.microsoft.com/office/drawing/2014/main" id="{3FA59C1F-DEE3-2DFF-B15F-0636E83C5F79}"/>
              </a:ext>
            </a:extLst>
          </p:cNvPr>
          <p:cNvSpPr txBox="1"/>
          <p:nvPr/>
        </p:nvSpPr>
        <p:spPr>
          <a:xfrm>
            <a:off x="530063" y="9168313"/>
            <a:ext cx="6719439" cy="369387"/>
          </a:xfrm>
          <a:prstGeom prst="rect">
            <a:avLst/>
          </a:prstGeom>
          <a:noFill/>
        </p:spPr>
        <p:txBody>
          <a:bodyPr wrap="square">
            <a:spAutoFit/>
          </a:bodyPr>
          <a:lstStyle/>
          <a:p>
            <a:r>
              <a:rPr lang="pt-BR" sz="900" b="1" dirty="0">
                <a:latin typeface="Archivo ExtraCondensed"/>
              </a:rPr>
              <a:t>Antes da utilização:</a:t>
            </a:r>
            <a:r>
              <a:rPr lang="pt-BR" sz="900" dirty="0">
                <a:latin typeface="Archivo ExtraCondensed"/>
              </a:rPr>
              <a:t> é fundamental a leitura completa do manual de instruções. Em conformidade com o item 35.6.6 da NR-35, assegure o registro das inspeções inicial, rotineira e periódica do equipamento, garantindo segurança, rastreabilidade e conformidade normativa.</a:t>
            </a:r>
          </a:p>
        </p:txBody>
      </p:sp>
      <p:sp>
        <p:nvSpPr>
          <p:cNvPr id="46" name="object 21">
            <a:extLst>
              <a:ext uri="{FF2B5EF4-FFF2-40B4-BE49-F238E27FC236}">
                <a16:creationId xmlns:a16="http://schemas.microsoft.com/office/drawing/2014/main" id="{FD6D07A5-6D9B-ADBA-ACA0-242AC88C25F9}"/>
              </a:ext>
            </a:extLst>
          </p:cNvPr>
          <p:cNvSpPr txBox="1"/>
          <p:nvPr/>
        </p:nvSpPr>
        <p:spPr>
          <a:xfrm>
            <a:off x="530064" y="5303431"/>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solidFill>
                  <a:srgbClr val="1F2326"/>
                </a:solidFill>
                <a:latin typeface="Archivo ExtraCondensed"/>
                <a:cs typeface="Archivo ExtraCondensed"/>
              </a:rPr>
              <a:t>CONTATO COM PRODUTOS QUÍMICOS </a:t>
            </a:r>
            <a:endParaRPr sz="900" dirty="0">
              <a:latin typeface="Archivo ExtraCondensed"/>
              <a:cs typeface="Archivo ExtraCondensed"/>
            </a:endParaRPr>
          </a:p>
        </p:txBody>
      </p:sp>
      <p:sp>
        <p:nvSpPr>
          <p:cNvPr id="49" name="CaixaDeTexto 48">
            <a:extLst>
              <a:ext uri="{FF2B5EF4-FFF2-40B4-BE49-F238E27FC236}">
                <a16:creationId xmlns:a16="http://schemas.microsoft.com/office/drawing/2014/main" id="{0558DA4D-1572-DC8F-F17A-70ADF627C990}"/>
              </a:ext>
            </a:extLst>
          </p:cNvPr>
          <p:cNvSpPr txBox="1"/>
          <p:nvPr/>
        </p:nvSpPr>
        <p:spPr>
          <a:xfrm>
            <a:off x="485560" y="5538569"/>
            <a:ext cx="6553475" cy="646427"/>
          </a:xfrm>
          <a:prstGeom prst="rect">
            <a:avLst/>
          </a:prstGeom>
          <a:noFill/>
        </p:spPr>
        <p:txBody>
          <a:bodyPr wrap="square">
            <a:spAutoFit/>
          </a:bodyPr>
          <a:lstStyle/>
          <a:p>
            <a:pPr>
              <a:buNone/>
            </a:pPr>
            <a:r>
              <a:rPr lang="pt-BR" sz="900" dirty="0">
                <a:latin typeface="Archivo ExtraCondensed"/>
              </a:rPr>
              <a:t>Em caso de exposição a agentes químicos, substâncias corrosivas, solventes ou materiais agressivos, a KSTRONG deve ser consultada, nós avaliaremos os riscos os quais o equipamentos estará sujeito e indicaremos uma solução apropriada para atividade. A continuidade de uso somente poderá ocorrer após avaliação técnica formal, que definirá a necessidade de inspeção adicional, descarte ou substituição do equipamento.</a:t>
            </a:r>
          </a:p>
        </p:txBody>
      </p:sp>
      <p:sp>
        <p:nvSpPr>
          <p:cNvPr id="50" name="object 21">
            <a:extLst>
              <a:ext uri="{FF2B5EF4-FFF2-40B4-BE49-F238E27FC236}">
                <a16:creationId xmlns:a16="http://schemas.microsoft.com/office/drawing/2014/main" id="{BA333C70-F78F-95CA-6BE3-06C9CAE2E003}"/>
              </a:ext>
            </a:extLst>
          </p:cNvPr>
          <p:cNvSpPr txBox="1"/>
          <p:nvPr/>
        </p:nvSpPr>
        <p:spPr>
          <a:xfrm>
            <a:off x="533954" y="4513404"/>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latin typeface="Archivo ExtraCondensed"/>
              </a:rPr>
              <a:t>MANUTENÇÃO E ASSISTÊNCIA TÉCNICA</a:t>
            </a:r>
          </a:p>
        </p:txBody>
      </p:sp>
      <p:sp>
        <p:nvSpPr>
          <p:cNvPr id="51" name="CaixaDeTexto 50">
            <a:extLst>
              <a:ext uri="{FF2B5EF4-FFF2-40B4-BE49-F238E27FC236}">
                <a16:creationId xmlns:a16="http://schemas.microsoft.com/office/drawing/2014/main" id="{3220A10D-6A75-88DD-7158-67CC84B22AF2}"/>
              </a:ext>
            </a:extLst>
          </p:cNvPr>
          <p:cNvSpPr txBox="1"/>
          <p:nvPr/>
        </p:nvSpPr>
        <p:spPr>
          <a:xfrm>
            <a:off x="477248" y="4686470"/>
            <a:ext cx="6545301" cy="507906"/>
          </a:xfrm>
          <a:prstGeom prst="rect">
            <a:avLst/>
          </a:prstGeom>
          <a:noFill/>
        </p:spPr>
        <p:txBody>
          <a:bodyPr wrap="square">
            <a:spAutoFit/>
          </a:bodyPr>
          <a:lstStyle/>
          <a:p>
            <a:pPr>
              <a:buNone/>
            </a:pPr>
            <a:r>
              <a:rPr lang="pt-BR" sz="900" dirty="0">
                <a:latin typeface="Archivo ExtraCondensed"/>
              </a:rPr>
              <a:t>Toda manutenção, reparo ou intervenção técnica deve ser executada exclusivamente por centros autorizados KSTRONG.</a:t>
            </a:r>
          </a:p>
          <a:p>
            <a:pPr>
              <a:buNone/>
            </a:pPr>
            <a:r>
              <a:rPr lang="pt-BR" sz="900" dirty="0">
                <a:latin typeface="Archivo ExtraCondensed"/>
              </a:rPr>
              <a:t>É terminantemente proibido desmontar, modificar ou usar o monopé para uso de materiais, sob pena de comprometer seu funcionamento, sua certificação e a segurança do sistema foi projeta para o uso de pessoas.</a:t>
            </a:r>
          </a:p>
        </p:txBody>
      </p:sp>
      <p:sp>
        <p:nvSpPr>
          <p:cNvPr id="52" name="object 21">
            <a:extLst>
              <a:ext uri="{FF2B5EF4-FFF2-40B4-BE49-F238E27FC236}">
                <a16:creationId xmlns:a16="http://schemas.microsoft.com/office/drawing/2014/main" id="{4F77D1B9-0766-7246-5715-969D2B06DF04}"/>
              </a:ext>
            </a:extLst>
          </p:cNvPr>
          <p:cNvSpPr txBox="1"/>
          <p:nvPr/>
        </p:nvSpPr>
        <p:spPr>
          <a:xfrm>
            <a:off x="530064" y="2527300"/>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latin typeface="Archivo ExtraCondensed"/>
              </a:rPr>
              <a:t>APÓS UMA QUEDA</a:t>
            </a:r>
          </a:p>
        </p:txBody>
      </p:sp>
      <p:sp>
        <p:nvSpPr>
          <p:cNvPr id="53" name="CaixaDeTexto 52">
            <a:extLst>
              <a:ext uri="{FF2B5EF4-FFF2-40B4-BE49-F238E27FC236}">
                <a16:creationId xmlns:a16="http://schemas.microsoft.com/office/drawing/2014/main" id="{A3B60A42-F622-0EB9-ED54-C07DBC8A5D01}"/>
              </a:ext>
            </a:extLst>
          </p:cNvPr>
          <p:cNvSpPr txBox="1"/>
          <p:nvPr/>
        </p:nvSpPr>
        <p:spPr>
          <a:xfrm>
            <a:off x="476056" y="2755900"/>
            <a:ext cx="6591755" cy="646427"/>
          </a:xfrm>
          <a:prstGeom prst="rect">
            <a:avLst/>
          </a:prstGeom>
          <a:noFill/>
        </p:spPr>
        <p:txBody>
          <a:bodyPr wrap="square">
            <a:spAutoFit/>
          </a:bodyPr>
          <a:lstStyle/>
          <a:p>
            <a:pPr>
              <a:buNone/>
            </a:pPr>
            <a:r>
              <a:rPr lang="pt-BR" sz="900" dirty="0">
                <a:latin typeface="Archivo ExtraCondensed"/>
              </a:rPr>
              <a:t>Após qualquer operação, queda ou evento de resgate, o sistema deve passar por inspeção completa obrigatória antes de ser reutilizado.</a:t>
            </a:r>
          </a:p>
          <a:p>
            <a:pPr>
              <a:buNone/>
            </a:pPr>
            <a:r>
              <a:rPr lang="pt-BR" sz="900" dirty="0">
                <a:latin typeface="Archivo ExtraCondensed"/>
              </a:rPr>
              <a:t>Inspecione toda a extensão da fita , verificando cortes, desgaste, abrasão, deformações, e outros. Avalie os componentes metálicos quanto a trincas, deformações, corrosão, desgaste ou sinais de fadiga. Confirme que todas as marcações e identificações estejam íntegras e legíveis.</a:t>
            </a:r>
          </a:p>
        </p:txBody>
      </p:sp>
      <p:sp>
        <p:nvSpPr>
          <p:cNvPr id="54" name="object 21">
            <a:extLst>
              <a:ext uri="{FF2B5EF4-FFF2-40B4-BE49-F238E27FC236}">
                <a16:creationId xmlns:a16="http://schemas.microsoft.com/office/drawing/2014/main" id="{68F19E4B-6F1A-AF9F-3F2A-39D209E83921}"/>
              </a:ext>
            </a:extLst>
          </p:cNvPr>
          <p:cNvSpPr txBox="1"/>
          <p:nvPr/>
        </p:nvSpPr>
        <p:spPr>
          <a:xfrm>
            <a:off x="530064" y="1604591"/>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solidFill>
                  <a:srgbClr val="1F2326"/>
                </a:solidFill>
                <a:latin typeface="Archivo ExtraCondensed"/>
                <a:cs typeface="Archivo ExtraCondensed"/>
              </a:rPr>
              <a:t>ADVERSÃO</a:t>
            </a:r>
            <a:endParaRPr sz="900" dirty="0">
              <a:latin typeface="Archivo ExtraCondensed"/>
              <a:cs typeface="Archivo ExtraCondensed"/>
            </a:endParaRPr>
          </a:p>
        </p:txBody>
      </p:sp>
      <p:sp>
        <p:nvSpPr>
          <p:cNvPr id="55" name="CaixaDeTexto 54">
            <a:extLst>
              <a:ext uri="{FF2B5EF4-FFF2-40B4-BE49-F238E27FC236}">
                <a16:creationId xmlns:a16="http://schemas.microsoft.com/office/drawing/2014/main" id="{CC9942D8-5074-410F-77D2-34EEE0B50BFF}"/>
              </a:ext>
            </a:extLst>
          </p:cNvPr>
          <p:cNvSpPr txBox="1"/>
          <p:nvPr/>
        </p:nvSpPr>
        <p:spPr>
          <a:xfrm>
            <a:off x="502846" y="1765300"/>
            <a:ext cx="6582249" cy="720176"/>
          </a:xfrm>
          <a:prstGeom prst="rect">
            <a:avLst/>
          </a:prstGeom>
          <a:noFill/>
        </p:spPr>
        <p:txBody>
          <a:bodyPr wrap="square">
            <a:spAutoFit/>
          </a:bodyPr>
          <a:lstStyle/>
          <a:p>
            <a:pPr>
              <a:lnSpc>
                <a:spcPct val="115000"/>
              </a:lnSpc>
              <a:spcAft>
                <a:spcPts val="800"/>
              </a:spcAft>
            </a:pPr>
            <a:r>
              <a:rPr lang="pt-BR" sz="900" kern="100" dirty="0">
                <a:latin typeface="Archivo ExtraCondensed"/>
                <a:ea typeface="Aptos" panose="020B0004020202020204" pitchFamily="34" charset="0"/>
                <a:cs typeface="Times New Roman" panose="02020603050405020304" pitchFamily="18" charset="0"/>
              </a:rPr>
              <a:t>Os CINTURÕES são projetados, testados e homologados exclusivamente para uso com componentes e subsistemas aprovados pela própria KSTRONG. A utilização de itens não homologados compromete a compatibilidade do sistema, pode causar falhas críticas e coloca em risco a segurança do usuário. Para preservar a integridade, o desempenho e a conformidade do sistema de proteção contra quedas, não realize substituições, adaptações ou integrações sem autorização formal da KSTRONG.</a:t>
            </a:r>
          </a:p>
        </p:txBody>
      </p:sp>
      <p:sp>
        <p:nvSpPr>
          <p:cNvPr id="59" name="CaixaDeTexto 58">
            <a:extLst>
              <a:ext uri="{FF2B5EF4-FFF2-40B4-BE49-F238E27FC236}">
                <a16:creationId xmlns:a16="http://schemas.microsoft.com/office/drawing/2014/main" id="{96502C2A-16F1-9F1D-36B5-7F2D3BACF7E3}"/>
              </a:ext>
            </a:extLst>
          </p:cNvPr>
          <p:cNvSpPr txBox="1"/>
          <p:nvPr/>
        </p:nvSpPr>
        <p:spPr>
          <a:xfrm>
            <a:off x="476056" y="3670300"/>
            <a:ext cx="6591755" cy="784830"/>
          </a:xfrm>
          <a:prstGeom prst="rect">
            <a:avLst/>
          </a:prstGeom>
          <a:noFill/>
        </p:spPr>
        <p:txBody>
          <a:bodyPr wrap="square">
            <a:spAutoFit/>
          </a:bodyPr>
          <a:lstStyle/>
          <a:p>
            <a:r>
              <a:rPr lang="pt-BR" sz="900" dirty="0"/>
              <a:t>Realize a limpeza do cinturão tipo paraquedista utilizando água e sabão neutro. Quando necessário, pode ser lavado em máquina com detergente sem alvejante, respeitando a temperatura máxima de 70 °C. Em caso de sujidade ou contaminação, proceda com a higienização adequada para remoção de resíduos.</a:t>
            </a:r>
          </a:p>
          <a:p>
            <a:r>
              <a:rPr lang="pt-BR" sz="900" dirty="0"/>
              <a:t>Após a limpeza, seque o equipamento ao ar, preferencialmente à sombra, ou em máquina com temperatura máxima de 90 °C. Armazene em local seco, protegido e organizado, garantindo sua integridade e disponibilidade para uso.</a:t>
            </a:r>
          </a:p>
        </p:txBody>
      </p:sp>
      <p:sp>
        <p:nvSpPr>
          <p:cNvPr id="60" name="object 21">
            <a:extLst>
              <a:ext uri="{FF2B5EF4-FFF2-40B4-BE49-F238E27FC236}">
                <a16:creationId xmlns:a16="http://schemas.microsoft.com/office/drawing/2014/main" id="{1137297C-55F5-58ED-88E6-C949BEC228AE}"/>
              </a:ext>
            </a:extLst>
          </p:cNvPr>
          <p:cNvSpPr txBox="1"/>
          <p:nvPr/>
        </p:nvSpPr>
        <p:spPr>
          <a:xfrm>
            <a:off x="530064" y="3441700"/>
            <a:ext cx="2966302" cy="147496"/>
          </a:xfrm>
          <a:prstGeom prst="rect">
            <a:avLst/>
          </a:prstGeom>
          <a:solidFill>
            <a:srgbClr val="B7B9BA"/>
          </a:solidFill>
        </p:spPr>
        <p:txBody>
          <a:bodyPr vert="horz" wrap="square" lIns="0" tIns="8889" rIns="0" bIns="0" rtlCol="0">
            <a:spAutoFit/>
          </a:bodyPr>
          <a:lstStyle/>
          <a:p>
            <a:pPr marL="121906">
              <a:spcBef>
                <a:spcPts val="70"/>
              </a:spcBef>
            </a:pPr>
            <a:r>
              <a:rPr lang="pt-BR" sz="900" dirty="0">
                <a:latin typeface="Archivo ExtraCondensed"/>
              </a:rPr>
              <a:t>HIGIENIZAÇÃO E INSPEÇÃO PÓS-OPERAÇÃO</a:t>
            </a:r>
          </a:p>
        </p:txBody>
      </p:sp>
    </p:spTree>
    <p:extLst>
      <p:ext uri="{BB962C8B-B14F-4D97-AF65-F5344CB8AC3E}">
        <p14:creationId xmlns:p14="http://schemas.microsoft.com/office/powerpoint/2010/main" val="2589685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6517</TotalTime>
  <Words>1015</Words>
  <Application>Microsoft Office PowerPoint</Application>
  <PresentationFormat>Personalizar</PresentationFormat>
  <Paragraphs>78</Paragraphs>
  <Slides>2</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vt:i4>
      </vt:variant>
    </vt:vector>
  </HeadingPairs>
  <TitlesOfParts>
    <vt:vector size="9" baseType="lpstr">
      <vt:lpstr>Archivo ExtraCondensed</vt:lpstr>
      <vt:lpstr>Archivo ExtraCondensed Thin</vt:lpstr>
      <vt:lpstr>Arial</vt:lpstr>
      <vt:lpstr>Calibri</vt:lpstr>
      <vt:lpstr>Kanit ExtraLight</vt:lpstr>
      <vt:lpstr>Trebuchet MS</vt:lpstr>
      <vt:lpstr>Office Theme</vt:lpstr>
      <vt:lpstr>Cinturão   </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FICHA KSTRONG EDITÁVEL</dc:title>
  <dc:creator>Reginaldo Cunha</dc:creator>
  <cp:lastModifiedBy>Daniel Schu</cp:lastModifiedBy>
  <cp:revision>14</cp:revision>
  <cp:lastPrinted>2026-03-25T18:43:41Z</cp:lastPrinted>
  <dcterms:created xsi:type="dcterms:W3CDTF">2026-03-20T19:13:51Z</dcterms:created>
  <dcterms:modified xsi:type="dcterms:W3CDTF">2026-06-24T16:45:26Z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2026-03-20T00:00:00Z</vt:filetime>
  </property>
  <property fmtid="{D5CDD505-2E9C-101B-9397-08002B2CF9AE}" pid="3" name="Creator">
    <vt:lpwstr>Adobe Illustrator 29.5 (Windows)</vt:lpwstr>
  </property>
  <property fmtid="{D5CDD505-2E9C-101B-9397-08002B2CF9AE}" pid="4" name="LastSaved">
    <vt:filetime>2026-03-20T00:00:00Z</vt:filetime>
  </property>
</Properties>
</file>