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60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orient="horz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28" autoAdjust="0"/>
    <p:restoredTop sz="94660"/>
  </p:normalViewPr>
  <p:slideViewPr>
    <p:cSldViewPr>
      <p:cViewPr>
        <p:scale>
          <a:sx n="125" d="100"/>
          <a:sy n="125" d="100"/>
        </p:scale>
        <p:origin x="234" y="-1494"/>
      </p:cViewPr>
      <p:guideLst>
        <p:guide/>
        <p:guide orient="horz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custSel modSld">
      <pc:chgData name="Daniel Schu" userId="0997b6d4-fb0b-43f0-909a-504692fa7eff" providerId="ADAL" clId="{C2804C87-38B2-4CFD-881D-86C1000F1E8E}" dt="2026-06-25T12:47:17.430" v="288" actId="20577"/>
      <pc:docMkLst>
        <pc:docMk/>
      </pc:docMkLst>
      <pc:sldChg chg="delSp modSp mod">
        <pc:chgData name="Daniel Schu" userId="0997b6d4-fb0b-43f0-909a-504692fa7eff" providerId="ADAL" clId="{C2804C87-38B2-4CFD-881D-86C1000F1E8E}" dt="2026-06-25T12:47:17.430" v="288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25T12:47:17.430" v="288" actId="20577"/>
          <ac:spMkLst>
            <pc:docMk/>
            <pc:sldMk cId="0" sldId="256"/>
            <ac:spMk id="21" creationId="{110ABD9E-D21F-4201-FF59-9177C5FFE296}"/>
          </ac:spMkLst>
        </pc:spChg>
        <pc:spChg chg="mod">
          <ac:chgData name="Daniel Schu" userId="0997b6d4-fb0b-43f0-909a-504692fa7eff" providerId="ADAL" clId="{C2804C87-38B2-4CFD-881D-86C1000F1E8E}" dt="2026-06-01T14:31:23.758" v="79" actId="20577"/>
          <ac:spMkLst>
            <pc:docMk/>
            <pc:sldMk cId="0" sldId="256"/>
            <ac:spMk id="37" creationId="{373F5B5E-4E99-B923-A3DD-CC1FAE0125BE}"/>
          </ac:spMkLst>
        </pc:spChg>
        <pc:spChg chg="mod">
          <ac:chgData name="Daniel Schu" userId="0997b6d4-fb0b-43f0-909a-504692fa7eff" providerId="ADAL" clId="{C2804C87-38B2-4CFD-881D-86C1000F1E8E}" dt="2026-06-24T16:44:53.703" v="269" actId="20577"/>
          <ac:spMkLst>
            <pc:docMk/>
            <pc:sldMk cId="0" sldId="256"/>
            <ac:spMk id="40" creationId="{2BA093F6-F334-D3FE-E728-CBF4F5A5DCD5}"/>
          </ac:spMkLst>
        </pc:spChg>
        <pc:spChg chg="mod">
          <ac:chgData name="Daniel Schu" userId="0997b6d4-fb0b-43f0-909a-504692fa7eff" providerId="ADAL" clId="{C2804C87-38B2-4CFD-881D-86C1000F1E8E}" dt="2026-06-01T14:29:04.001" v="54" actId="1036"/>
          <ac:spMkLst>
            <pc:docMk/>
            <pc:sldMk cId="0" sldId="256"/>
            <ac:spMk id="41" creationId="{3231D837-0C7D-C0AD-E961-1654C5675831}"/>
          </ac:spMkLst>
        </pc:spChg>
        <pc:spChg chg="mod">
          <ac:chgData name="Daniel Schu" userId="0997b6d4-fb0b-43f0-909a-504692fa7eff" providerId="ADAL" clId="{C2804C87-38B2-4CFD-881D-86C1000F1E8E}" dt="2026-06-01T16:49:30.261" v="145" actId="403"/>
          <ac:spMkLst>
            <pc:docMk/>
            <pc:sldMk cId="0" sldId="256"/>
            <ac:spMk id="42" creationId="{B39F23C7-6E8D-B71A-34C9-AF72B443882D}"/>
          </ac:spMkLst>
        </pc:spChg>
        <pc:spChg chg="mod">
          <ac:chgData name="Daniel Schu" userId="0997b6d4-fb0b-43f0-909a-504692fa7eff" providerId="ADAL" clId="{C2804C87-38B2-4CFD-881D-86C1000F1E8E}" dt="2026-06-17T12:01:55.144" v="267" actId="20577"/>
          <ac:spMkLst>
            <pc:docMk/>
            <pc:sldMk cId="0" sldId="256"/>
            <ac:spMk id="57" creationId="{D93D3A18-1299-61C0-49DD-0AA26996A4E3}"/>
          </ac:spMkLst>
        </pc:spChg>
        <pc:graphicFrameChg chg="mod">
          <ac:chgData name="Daniel Schu" userId="0997b6d4-fb0b-43f0-909a-504692fa7eff" providerId="ADAL" clId="{C2804C87-38B2-4CFD-881D-86C1000F1E8E}" dt="2026-06-02T19:56:32.975" v="253" actId="1035"/>
          <ac:graphicFrameMkLst>
            <pc:docMk/>
            <pc:sldMk cId="0" sldId="256"/>
            <ac:graphicFrameMk id="45" creationId="{8447EF9F-E522-B326-CAC5-685721137A13}"/>
          </ac:graphicFrameMkLst>
        </pc:graphicFrameChg>
        <pc:graphicFrameChg chg="mod">
          <ac:chgData name="Daniel Schu" userId="0997b6d4-fb0b-43f0-909a-504692fa7eff" providerId="ADAL" clId="{C2804C87-38B2-4CFD-881D-86C1000F1E8E}" dt="2026-06-02T19:56:32.975" v="253" actId="1035"/>
          <ac:graphicFrameMkLst>
            <pc:docMk/>
            <pc:sldMk cId="0" sldId="256"/>
            <ac:graphicFrameMk id="46" creationId="{80DADD06-1A86-C3AC-70A0-25163E8D7088}"/>
          </ac:graphicFrameMkLst>
        </pc:graphicFrameChg>
        <pc:picChg chg="mod">
          <ac:chgData name="Daniel Schu" userId="0997b6d4-fb0b-43f0-909a-504692fa7eff" providerId="ADAL" clId="{C2804C87-38B2-4CFD-881D-86C1000F1E8E}" dt="2026-06-02T19:56:28.034" v="251" actId="1037"/>
          <ac:picMkLst>
            <pc:docMk/>
            <pc:sldMk cId="0" sldId="256"/>
            <ac:picMk id="22" creationId="{D57F80C2-C9C3-F3B5-7AF1-CF11E743922D}"/>
          </ac:picMkLst>
        </pc:picChg>
        <pc:picChg chg="mod">
          <ac:chgData name="Daniel Schu" userId="0997b6d4-fb0b-43f0-909a-504692fa7eff" providerId="ADAL" clId="{C2804C87-38B2-4CFD-881D-86C1000F1E8E}" dt="2026-06-02T19:56:28.034" v="251" actId="1037"/>
          <ac:picMkLst>
            <pc:docMk/>
            <pc:sldMk cId="0" sldId="256"/>
            <ac:picMk id="26" creationId="{BF727507-2852-65B7-2F6D-6F909C58B07E}"/>
          </ac:picMkLst>
        </pc:picChg>
      </pc:sldChg>
      <pc:sldChg chg="addSp delSp modSp mod">
        <pc:chgData name="Daniel Schu" userId="0997b6d4-fb0b-43f0-909a-504692fa7eff" providerId="ADAL" clId="{C2804C87-38B2-4CFD-881D-86C1000F1E8E}" dt="2026-06-02T19:56:58.603" v="255" actId="1035"/>
        <pc:sldMkLst>
          <pc:docMk/>
          <pc:sldMk cId="2589685691" sldId="260"/>
        </pc:sldMkLst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17" creationId="{870CC026-62E1-FF26-DE11-3F23C2747C1B}"/>
          </ac:spMkLst>
        </pc:spChg>
        <pc:spChg chg="add 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18" creationId="{329E7F86-6A9E-9D9F-F119-3942BA8EA3F7}"/>
          </ac:spMkLst>
        </pc:spChg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36" creationId="{2EC281F7-9849-DBF1-DFED-45D32EE21205}"/>
          </ac:spMkLst>
        </pc:spChg>
        <pc:spChg chg="add 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38" creationId="{5DFB3D99-1933-2DB8-59B2-2E18933FF187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39" creationId="{2F7F225E-C210-C877-0F1B-4A5F05A179AC}"/>
          </ac:spMkLst>
        </pc:spChg>
        <pc:spChg chg="add 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40" creationId="{E63C30F7-ABC8-72B6-F598-DA578D6BA26C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41" creationId="{3870CFE8-C7FA-93F6-BA38-FC62D8A7900E}"/>
          </ac:spMkLst>
        </pc:spChg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43" creationId="{29CEE804-D221-12AD-1553-8AA7F6A1932A}"/>
          </ac:spMkLst>
        </pc:spChg>
        <pc:spChg chg="add 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44" creationId="{2A11731C-9D20-DF54-D084-BC237C42A977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46" creationId="{5B773D42-05A9-FD38-275D-1BF257E26D2B}"/>
          </ac:spMkLst>
        </pc:spChg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47" creationId="{55C4E7AE-A3BE-12A0-8FD0-04FBAD4233E9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48" creationId="{4F499A39-A709-B5CE-971B-6D9D5225683D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49" creationId="{46E29E11-7682-23FD-E4F8-27B405D61F8F}"/>
          </ac:spMkLst>
        </pc:spChg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50" creationId="{0161FB5C-BF18-AA4B-D23E-D7A3DCD26CA7}"/>
          </ac:spMkLst>
        </pc:spChg>
        <pc:spChg chg="mod">
          <ac:chgData name="Daniel Schu" userId="0997b6d4-fb0b-43f0-909a-504692fa7eff" providerId="ADAL" clId="{C2804C87-38B2-4CFD-881D-86C1000F1E8E}" dt="2026-06-02T19:56:58.603" v="255" actId="1035"/>
          <ac:spMkLst>
            <pc:docMk/>
            <pc:sldMk cId="2589685691" sldId="260"/>
            <ac:spMk id="51" creationId="{0051E433-C1C9-CFE9-A2B6-B96AB0D8DB99}"/>
          </ac:spMkLst>
        </pc:spChg>
        <pc:spChg chg="add mod">
          <ac:chgData name="Daniel Schu" userId="0997b6d4-fb0b-43f0-909a-504692fa7eff" providerId="ADAL" clId="{C2804C87-38B2-4CFD-881D-86C1000F1E8E}" dt="2026-06-01T14:29:18.532" v="56"/>
          <ac:spMkLst>
            <pc:docMk/>
            <pc:sldMk cId="2589685691" sldId="260"/>
            <ac:spMk id="52" creationId="{6CED3CC0-4707-2C18-AA48-4D6A3E5000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6897" y="821139"/>
            <a:ext cx="357163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 err="1"/>
              <a:t>Cintu</a:t>
            </a:r>
            <a:r>
              <a:rPr spc="-70" dirty="0" err="1"/>
              <a:t>r</a:t>
            </a:r>
            <a:r>
              <a:rPr spc="155" dirty="0" err="1"/>
              <a:t>ão</a:t>
            </a:r>
            <a:r>
              <a:rPr lang="pt-BR" spc="155" dirty="0"/>
              <a:t>   </a:t>
            </a:r>
            <a:endParaRPr spc="155" dirty="0"/>
          </a:p>
        </p:txBody>
      </p:sp>
      <p:sp>
        <p:nvSpPr>
          <p:cNvPr id="19" name="object 19"/>
          <p:cNvSpPr txBox="1"/>
          <p:nvPr/>
        </p:nvSpPr>
        <p:spPr>
          <a:xfrm>
            <a:off x="349250" y="1361942"/>
            <a:ext cx="1752601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56" name="object 28">
            <a:extLst>
              <a:ext uri="{FF2B5EF4-FFF2-40B4-BE49-F238E27FC236}">
                <a16:creationId xmlns:a16="http://schemas.microsoft.com/office/drawing/2014/main" id="{6C4081F8-3E39-74C0-ADB4-CE85CD1F8885}"/>
              </a:ext>
            </a:extLst>
          </p:cNvPr>
          <p:cNvSpPr txBox="1"/>
          <p:nvPr/>
        </p:nvSpPr>
        <p:spPr>
          <a:xfrm>
            <a:off x="2783396" y="1367626"/>
            <a:ext cx="2096529" cy="185416"/>
          </a:xfrm>
          <a:prstGeom prst="rect">
            <a:avLst/>
          </a:prstGeom>
          <a:solidFill>
            <a:srgbClr val="464849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 algn="ctr">
              <a:lnSpc>
                <a:spcPct val="100000"/>
              </a:lnSpc>
              <a:spcBef>
                <a:spcPts val="70"/>
              </a:spcBef>
            </a:pPr>
            <a:r>
              <a:rPr sz="1150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CERTIFICADO </a:t>
            </a:r>
            <a:r>
              <a:rPr sz="1150" dirty="0">
                <a:solidFill>
                  <a:srgbClr val="FFFFFF"/>
                </a:solidFill>
                <a:latin typeface="Archivo ExtraCondensed"/>
                <a:cs typeface="Archivo ExtraCondensed"/>
              </a:rPr>
              <a:t>DE </a:t>
            </a:r>
            <a:r>
              <a:rPr sz="1150" spc="-10" dirty="0">
                <a:solidFill>
                  <a:srgbClr val="FFFFFF"/>
                </a:solidFill>
                <a:latin typeface="Archivo ExtraCondensed"/>
                <a:cs typeface="Archivo ExtraCondensed"/>
              </a:rPr>
              <a:t>APROVAÇÃO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57" name="object 29">
            <a:extLst>
              <a:ext uri="{FF2B5EF4-FFF2-40B4-BE49-F238E27FC236}">
                <a16:creationId xmlns:a16="http://schemas.microsoft.com/office/drawing/2014/main" id="{D93D3A18-1299-61C0-49DD-0AA26996A4E3}"/>
              </a:ext>
            </a:extLst>
          </p:cNvPr>
          <p:cNvSpPr txBox="1"/>
          <p:nvPr/>
        </p:nvSpPr>
        <p:spPr>
          <a:xfrm>
            <a:off x="2810975" y="1641557"/>
            <a:ext cx="2068950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05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CA </a:t>
            </a:r>
            <a:r>
              <a:rPr lang="pt-BR" sz="1050" b="1" spc="-5">
                <a:solidFill>
                  <a:srgbClr val="1F2326"/>
                </a:solidFill>
                <a:latin typeface="Archivo ExtraCondensed Thin"/>
                <a:cs typeface="Archivo ExtraCondensed Thin"/>
              </a:rPr>
              <a:t>–53.954</a:t>
            </a:r>
            <a:r>
              <a:rPr sz="1050" b="1" spc="-5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050" b="1" dirty="0">
              <a:latin typeface="Archivo ExtraCondensed Thin"/>
              <a:cs typeface="Archivo ExtraCondensed Thin"/>
            </a:endParaRPr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5917387" y="1641557"/>
            <a:ext cx="1247775" cy="23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C</a:t>
            </a:r>
            <a:r>
              <a:rPr lang="pt-BR"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60</a:t>
            </a:r>
            <a:r>
              <a:rPr sz="1400" b="1" spc="-50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 dirty="0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5920671" y="1384969"/>
            <a:ext cx="1247775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 algn="ctr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MODELO</a:t>
            </a:r>
            <a:endParaRPr sz="1150" dirty="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D5CBC148-5D6F-B93B-5ACA-B8F16549CC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6"/>
          <a:stretch>
            <a:fillRect/>
          </a:stretch>
        </p:blipFill>
        <p:spPr>
          <a:xfrm>
            <a:off x="6050480" y="713135"/>
            <a:ext cx="1044044" cy="60119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D57F80C2-C9C3-F3B5-7AF1-CF11E74392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850" y="5170620"/>
            <a:ext cx="2967539" cy="444328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F727507-2852-65B7-2F6D-6F909C58B0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92" y="5552293"/>
            <a:ext cx="2514600" cy="3765097"/>
          </a:xfrm>
          <a:prstGeom prst="rect">
            <a:avLst/>
          </a:prstGeom>
        </p:spPr>
      </p:pic>
      <p:sp>
        <p:nvSpPr>
          <p:cNvPr id="21" name="object 20">
            <a:extLst>
              <a:ext uri="{FF2B5EF4-FFF2-40B4-BE49-F238E27FC236}">
                <a16:creationId xmlns:a16="http://schemas.microsoft.com/office/drawing/2014/main" id="{110ABD9E-D21F-4201-FF59-9177C5FFE296}"/>
              </a:ext>
            </a:extLst>
          </p:cNvPr>
          <p:cNvSpPr txBox="1"/>
          <p:nvPr/>
        </p:nvSpPr>
        <p:spPr>
          <a:xfrm>
            <a:off x="333067" y="1898076"/>
            <a:ext cx="6832095" cy="8047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200" b="1" spc="-5" dirty="0">
                <a:solidFill>
                  <a:srgbClr val="1F2326"/>
                </a:solidFill>
                <a:latin typeface="Archivo ExtraCondensed"/>
                <a:cs typeface="Archivo ExtraCondensed"/>
              </a:rPr>
              <a:t>DESCRIÇÃO DO PRODUTO</a:t>
            </a:r>
          </a:p>
          <a:p>
            <a:endParaRPr lang="pt-BR" sz="950" spc="-5" noProof="0" dirty="0">
              <a:solidFill>
                <a:srgbClr val="1F2326"/>
              </a:solidFill>
              <a:latin typeface="Archivo ExtraCondensed"/>
              <a:cs typeface="Archivo ExtraCondensed"/>
            </a:endParaRPr>
          </a:p>
          <a:p>
            <a:r>
              <a:rPr lang="pt-BR" sz="1000" b="0" i="0" dirty="0">
                <a:solidFill>
                  <a:srgbClr val="000000"/>
                </a:solidFill>
                <a:effectLst/>
                <a:latin typeface="Archivo ExtraCondensed"/>
              </a:rPr>
              <a:t>Cinturão de segurança com 2 pontos de conexão contra quedas: Ponto peitoral (A/2) em fita e dorsal (A) com argola metálica. Disponível para todas as versões em fita de poliéster (padrão), poliéster com tratamento retardante </a:t>
            </a:r>
            <a:r>
              <a:rPr lang="pt-BR" sz="1000" b="0" i="0">
                <a:solidFill>
                  <a:srgbClr val="000000"/>
                </a:solidFill>
                <a:effectLst/>
                <a:latin typeface="Archivo ExtraCondensed"/>
              </a:rPr>
              <a:t>à chama ou 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chivo ExtraCondensed"/>
              </a:rPr>
              <a:t>fita de para-aramida (antichama).</a:t>
            </a:r>
            <a:endParaRPr lang="pt-BR" sz="950" dirty="0">
              <a:latin typeface="Archivo ExtraCondensed"/>
            </a:endParaRPr>
          </a:p>
        </p:txBody>
      </p:sp>
      <p:sp>
        <p:nvSpPr>
          <p:cNvPr id="25" name="object 30">
            <a:extLst>
              <a:ext uri="{FF2B5EF4-FFF2-40B4-BE49-F238E27FC236}">
                <a16:creationId xmlns:a16="http://schemas.microsoft.com/office/drawing/2014/main" id="{E880F0CE-4A3D-415F-42D4-59BE6C4748DA}"/>
              </a:ext>
            </a:extLst>
          </p:cNvPr>
          <p:cNvSpPr/>
          <p:nvPr/>
        </p:nvSpPr>
        <p:spPr>
          <a:xfrm>
            <a:off x="353948" y="2953251"/>
            <a:ext cx="5031444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lang="pt-BR" sz="1000" noProof="0" dirty="0"/>
          </a:p>
        </p:txBody>
      </p:sp>
      <p:sp>
        <p:nvSpPr>
          <p:cNvPr id="35" name="object 31">
            <a:extLst>
              <a:ext uri="{FF2B5EF4-FFF2-40B4-BE49-F238E27FC236}">
                <a16:creationId xmlns:a16="http://schemas.microsoft.com/office/drawing/2014/main" id="{9B7909F9-FAB4-49B2-DF3E-F87ABE52708B}"/>
              </a:ext>
            </a:extLst>
          </p:cNvPr>
          <p:cNvSpPr/>
          <p:nvPr/>
        </p:nvSpPr>
        <p:spPr>
          <a:xfrm flipV="1">
            <a:off x="5380558" y="29083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lang="pt-BR" sz="1000" noProof="0" dirty="0"/>
          </a:p>
        </p:txBody>
      </p:sp>
      <p:sp>
        <p:nvSpPr>
          <p:cNvPr id="36" name="object 21">
            <a:extLst>
              <a:ext uri="{FF2B5EF4-FFF2-40B4-BE49-F238E27FC236}">
                <a16:creationId xmlns:a16="http://schemas.microsoft.com/office/drawing/2014/main" id="{7D13349A-B710-5D03-0DE7-159AE3D151D5}"/>
              </a:ext>
            </a:extLst>
          </p:cNvPr>
          <p:cNvSpPr txBox="1"/>
          <p:nvPr/>
        </p:nvSpPr>
        <p:spPr>
          <a:xfrm>
            <a:off x="4181158" y="3108373"/>
            <a:ext cx="2984004" cy="155171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95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lang="pt-BR" sz="950" noProof="0" dirty="0">
              <a:latin typeface="Archivo ExtraCondensed"/>
              <a:cs typeface="Archivo ExtraCondensed"/>
            </a:endParaRPr>
          </a:p>
        </p:txBody>
      </p:sp>
      <p:sp>
        <p:nvSpPr>
          <p:cNvPr id="37" name="object 22">
            <a:extLst>
              <a:ext uri="{FF2B5EF4-FFF2-40B4-BE49-F238E27FC236}">
                <a16:creationId xmlns:a16="http://schemas.microsoft.com/office/drawing/2014/main" id="{373F5B5E-4E99-B923-A3DD-CC1FAE0125BE}"/>
              </a:ext>
            </a:extLst>
          </p:cNvPr>
          <p:cNvSpPr txBox="1"/>
          <p:nvPr/>
        </p:nvSpPr>
        <p:spPr>
          <a:xfrm>
            <a:off x="4181158" y="3329292"/>
            <a:ext cx="2988104" cy="5030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0" lvl="0" indent="-171450" algn="just">
              <a:lnSpc>
                <a:spcPct val="107916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000" b="1" dirty="0">
                <a:solidFill>
                  <a:schemeClr val="dk1"/>
                </a:solidFill>
              </a:rPr>
              <a:t>ABNT NBR 15836</a:t>
            </a:r>
          </a:p>
          <a:p>
            <a:pPr marL="171450" lvl="0" indent="-171450" algn="just">
              <a:lnSpc>
                <a:spcPct val="107916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000" b="1" dirty="0">
                <a:solidFill>
                  <a:schemeClr val="dk1"/>
                </a:solidFill>
              </a:rPr>
              <a:t>NR6</a:t>
            </a:r>
          </a:p>
          <a:p>
            <a:pPr marL="171450" lvl="0" indent="-171450" algn="just">
              <a:lnSpc>
                <a:spcPct val="107916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sz="1000" b="1" dirty="0">
                <a:solidFill>
                  <a:schemeClr val="dk1"/>
                </a:solidFill>
              </a:rPr>
              <a:t>NR35</a:t>
            </a:r>
          </a:p>
        </p:txBody>
      </p:sp>
      <p:sp>
        <p:nvSpPr>
          <p:cNvPr id="39" name="object 21">
            <a:extLst>
              <a:ext uri="{FF2B5EF4-FFF2-40B4-BE49-F238E27FC236}">
                <a16:creationId xmlns:a16="http://schemas.microsoft.com/office/drawing/2014/main" id="{73713E72-932F-D1D9-ECB4-547F9F4CD127}"/>
              </a:ext>
            </a:extLst>
          </p:cNvPr>
          <p:cNvSpPr txBox="1"/>
          <p:nvPr/>
        </p:nvSpPr>
        <p:spPr>
          <a:xfrm>
            <a:off x="350521" y="3108373"/>
            <a:ext cx="2984006" cy="155171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95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lang="pt-BR" sz="950" noProof="0" dirty="0">
              <a:latin typeface="Archivo ExtraCondensed"/>
              <a:cs typeface="Archivo ExtraCondensed"/>
            </a:endParaRPr>
          </a:p>
        </p:txBody>
      </p:sp>
      <p:sp>
        <p:nvSpPr>
          <p:cNvPr id="40" name="object 22">
            <a:extLst>
              <a:ext uri="{FF2B5EF4-FFF2-40B4-BE49-F238E27FC236}">
                <a16:creationId xmlns:a16="http://schemas.microsoft.com/office/drawing/2014/main" id="{2BA093F6-F334-D3FE-E728-CBF4F5A5DCD5}"/>
              </a:ext>
            </a:extLst>
          </p:cNvPr>
          <p:cNvSpPr txBox="1"/>
          <p:nvPr/>
        </p:nvSpPr>
        <p:spPr>
          <a:xfrm>
            <a:off x="349249" y="3329425"/>
            <a:ext cx="3639501" cy="16536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Performance: </a:t>
            </a:r>
            <a:r>
              <a:rPr lang="pt-BR" sz="1000" dirty="0">
                <a:solidFill>
                  <a:schemeClr val="dk1"/>
                </a:solidFill>
              </a:rPr>
              <a:t>Indicado para impactos abaixo de </a:t>
            </a:r>
            <a:r>
              <a:rPr lang="pt-BR" sz="1000" b="1" dirty="0">
                <a:solidFill>
                  <a:schemeClr val="dk1"/>
                </a:solidFill>
              </a:rPr>
              <a:t>6 </a:t>
            </a:r>
            <a:r>
              <a:rPr lang="pt-BR" sz="1000" b="1" dirty="0" err="1">
                <a:solidFill>
                  <a:schemeClr val="dk1"/>
                </a:solidFill>
              </a:rPr>
              <a:t>kN</a:t>
            </a:r>
            <a:r>
              <a:rPr lang="pt-BR" sz="1000" dirty="0">
                <a:solidFill>
                  <a:schemeClr val="dk1"/>
                </a:solidFill>
              </a:rPr>
              <a:t> em pessoas com até </a:t>
            </a:r>
            <a:r>
              <a:rPr lang="pt-BR" sz="1000" b="1" dirty="0">
                <a:solidFill>
                  <a:schemeClr val="dk1"/>
                </a:solidFill>
              </a:rPr>
              <a:t>140 kg</a:t>
            </a:r>
            <a:r>
              <a:rPr lang="pt-BR" sz="1000" dirty="0">
                <a:solidFill>
                  <a:schemeClr val="dk1"/>
                </a:solidFill>
              </a:rPr>
              <a:t>, atendendo ao requisito da </a:t>
            </a:r>
            <a:r>
              <a:rPr lang="pt-BR" sz="1000" b="1" dirty="0">
                <a:solidFill>
                  <a:schemeClr val="dk1"/>
                </a:solidFill>
              </a:rPr>
              <a:t>NR 35</a:t>
            </a:r>
            <a:r>
              <a:rPr lang="pt-BR" sz="1000" dirty="0">
                <a:solidFill>
                  <a:schemeClr val="dk1"/>
                </a:solidFill>
              </a:rPr>
              <a:t>. </a:t>
            </a:r>
            <a:endParaRPr lang="pt-BR" sz="1000" noProof="0" dirty="0">
              <a:latin typeface="Archivo ExtraCondensed"/>
            </a:endParaRP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Carga mín. de ruptura fita: </a:t>
            </a:r>
            <a:r>
              <a:rPr lang="pt-BR" sz="1000" b="1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25kN</a:t>
            </a: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 </a:t>
            </a:r>
            <a:endParaRPr lang="pt-BR" sz="1000" spc="-5" noProof="0" dirty="0">
              <a:solidFill>
                <a:srgbClr val="1F2326"/>
              </a:solidFill>
              <a:latin typeface="Archivo ExtraCondensed"/>
              <a:cs typeface="Archivo ExtraCondensed Thin"/>
            </a:endParaRPr>
          </a:p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Fita: Poliéster</a:t>
            </a:r>
            <a:r>
              <a:rPr lang="pt-BR" sz="1000" noProof="0" dirty="0">
                <a:latin typeface="Archivo ExtraCondensed"/>
              </a:rPr>
              <a:t> </a:t>
            </a:r>
            <a:r>
              <a:rPr lang="pt-BR" sz="1000" spc="-5" noProof="0" dirty="0">
                <a:solidFill>
                  <a:srgbClr val="1F2326"/>
                </a:solidFill>
                <a:latin typeface="Archivo ExtraCondensed"/>
              </a:rPr>
              <a:t>de alta tenacidade (45mm de largura)</a:t>
            </a:r>
            <a:endParaRPr lang="pt-BR" sz="1000" spc="-5" noProof="0" dirty="0">
              <a:solidFill>
                <a:srgbClr val="1F2326"/>
              </a:solidFill>
              <a:latin typeface="Archivo ExtraCondensed"/>
              <a:cs typeface="Archivo ExtraCondensed Thin"/>
            </a:endParaRP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</a:rPr>
              <a:t>Elementos metálicos: aço (pode variar de acordo com a versão) </a:t>
            </a:r>
            <a:endParaRPr lang="pt-BR" sz="1000" spc="-5" noProof="0" dirty="0">
              <a:solidFill>
                <a:srgbClr val="1F2326"/>
              </a:solidFill>
              <a:latin typeface="Archivo ExtraCondensed"/>
            </a:endParaRP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Ponto de proteção contra queda</a:t>
            </a: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"/>
              </a:rPr>
              <a:t> dorsal</a:t>
            </a: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: argola metálica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"/>
              </a:rPr>
              <a:t>Ponto de proteção contra queda peitoral: alças em fita</a:t>
            </a:r>
            <a:endParaRPr lang="pt-BR" sz="1000" spc="-5" noProof="0" dirty="0">
              <a:solidFill>
                <a:srgbClr val="1F2326"/>
              </a:solidFill>
              <a:latin typeface="Archivo ExtraCondensed"/>
              <a:cs typeface="Archivo ExtraCondensed"/>
            </a:endParaRPr>
          </a:p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Faixa de temperatura: </a:t>
            </a:r>
            <a:r>
              <a:rPr lang="pt-BR" sz="1000" noProof="0" dirty="0">
                <a:latin typeface="Archivo ExtraCondensed"/>
              </a:rPr>
              <a:t>-30º a +50º C</a:t>
            </a:r>
            <a:endParaRPr lang="pt-BR" sz="1000" spc="-5" noProof="0" dirty="0">
              <a:solidFill>
                <a:srgbClr val="1F2326"/>
              </a:solidFill>
              <a:latin typeface="Archivo ExtraCondensed"/>
              <a:cs typeface="Archivo ExtraCondensed"/>
            </a:endParaRP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Peso : 0,6 kg  ±0,10 kg (TM 1)</a:t>
            </a: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3231D837-0C7D-C0AD-E961-1654C5675831}"/>
              </a:ext>
            </a:extLst>
          </p:cNvPr>
          <p:cNvSpPr txBox="1"/>
          <p:nvPr/>
        </p:nvSpPr>
        <p:spPr>
          <a:xfrm>
            <a:off x="4198502" y="4112392"/>
            <a:ext cx="3000514" cy="160730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95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MARCA/ LINHA</a:t>
            </a:r>
            <a:endParaRPr lang="pt-BR" sz="950" noProof="0" dirty="0">
              <a:latin typeface="Archivo ExtraCondensed"/>
              <a:cs typeface="Archivo ExtraCondensed"/>
            </a:endParaRPr>
          </a:p>
        </p:txBody>
      </p:sp>
      <p:sp>
        <p:nvSpPr>
          <p:cNvPr id="42" name="object 26">
            <a:extLst>
              <a:ext uri="{FF2B5EF4-FFF2-40B4-BE49-F238E27FC236}">
                <a16:creationId xmlns:a16="http://schemas.microsoft.com/office/drawing/2014/main" id="{B39F23C7-6E8D-B71A-34C9-AF72B443882D}"/>
              </a:ext>
            </a:extLst>
          </p:cNvPr>
          <p:cNvSpPr txBox="1"/>
          <p:nvPr/>
        </p:nvSpPr>
        <p:spPr>
          <a:xfrm>
            <a:off x="4188994" y="4350123"/>
            <a:ext cx="300051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noProof="0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</a:t>
            </a:r>
            <a:endParaRPr lang="pt-BR" sz="1000" b="0" spc="-5" noProof="0" dirty="0">
              <a:solidFill>
                <a:srgbClr val="1F2326"/>
              </a:solidFill>
              <a:latin typeface="Archivo ExtraCondensed"/>
              <a:cs typeface="Archivo ExtraCondensed Thin"/>
            </a:endParaRPr>
          </a:p>
        </p:txBody>
      </p:sp>
      <p:graphicFrame>
        <p:nvGraphicFramePr>
          <p:cNvPr id="45" name="Google Shape;109;p25">
            <a:extLst>
              <a:ext uri="{FF2B5EF4-FFF2-40B4-BE49-F238E27FC236}">
                <a16:creationId xmlns:a16="http://schemas.microsoft.com/office/drawing/2014/main" id="{8447EF9F-E522-B326-CAC5-685721137A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549953"/>
              </p:ext>
            </p:extLst>
          </p:nvPr>
        </p:nvGraphicFramePr>
        <p:xfrm>
          <a:off x="333067" y="6692270"/>
          <a:ext cx="2967539" cy="277481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9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2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MODELO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VERSÃO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DESCRIÇÃO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 dirty="0">
                          <a:latin typeface="Archivo ExtraCondensed"/>
                        </a:rPr>
                        <a:t>2PTS 2REGUL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C61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3REGUL CINTURA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C62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2REGUL INOX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C63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3REGUL CINTURA INOX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67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C64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2REGUL  DIELET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00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C65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3REGUL CINTURA DIELET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855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C66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2REGUL RÁPIDO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486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C60</a:t>
                      </a:r>
                      <a:endParaRPr kumimoji="0" lang="pt-B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Arial" panose="020B0604020202020204" pitchFamily="34" charset="0"/>
                        </a:rPr>
                        <a:t>C67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chivo ExtraCondensed"/>
                          <a:ea typeface="+mn-ea"/>
                          <a:cs typeface="+mn-cs"/>
                        </a:rPr>
                        <a:t>2PTS 3REGUL CINTURA RÁPIDO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chivo ExtraCondensed"/>
                        <a:ea typeface="+mn-ea"/>
                        <a:cs typeface="+mn-cs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95181"/>
                  </a:ext>
                </a:extLst>
              </a:tr>
            </a:tbl>
          </a:graphicData>
        </a:graphic>
      </p:graphicFrame>
      <p:graphicFrame>
        <p:nvGraphicFramePr>
          <p:cNvPr id="46" name="Google Shape;109;p25">
            <a:extLst>
              <a:ext uri="{FF2B5EF4-FFF2-40B4-BE49-F238E27FC236}">
                <a16:creationId xmlns:a16="http://schemas.microsoft.com/office/drawing/2014/main" id="{80DADD06-1A86-C3AC-70A0-25163E8D7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0866955"/>
              </p:ext>
            </p:extLst>
          </p:nvPr>
        </p:nvGraphicFramePr>
        <p:xfrm>
          <a:off x="333067" y="5270500"/>
          <a:ext cx="2967539" cy="118527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79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8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TAMANHO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CINTURA 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COXA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29683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>
                          <a:latin typeface="Archivo ExtraCondensed"/>
                        </a:rPr>
                        <a:t>600 - 900mm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>
                          <a:latin typeface="Archivo ExtraCondensed"/>
                        </a:rPr>
                        <a:t>450 - 600mm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83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>
                          <a:latin typeface="Archivo ExtraCondensed"/>
                        </a:rPr>
                        <a:t>700 -1100mm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>
                          <a:latin typeface="Archivo ExtraCondensed"/>
                        </a:rPr>
                        <a:t>500 - 700mm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296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800" dirty="0">
                          <a:latin typeface="Archivo ExtraCondensed"/>
                        </a:rPr>
                        <a:t>800 -1300mm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>
                          <a:latin typeface="Archivo ExtraCondensed"/>
                        </a:rPr>
                        <a:t>550 - 800mm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00480-9D88-2CDD-AE04-42B0554D6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092F21B-57A3-F0FF-43C7-A0FA8E85E4A4}"/>
              </a:ext>
            </a:extLst>
          </p:cNvPr>
          <p:cNvSpPr txBox="1"/>
          <p:nvPr/>
        </p:nvSpPr>
        <p:spPr>
          <a:xfrm>
            <a:off x="5567552" y="474018"/>
            <a:ext cx="1792099" cy="155191"/>
          </a:xfrm>
          <a:prstGeom prst="rect">
            <a:avLst/>
          </a:prstGeom>
        </p:spPr>
        <p:txBody>
          <a:bodyPr vert="horz" wrap="square" lIns="0" tIns="16509" rIns="0" bIns="0" rtlCol="0">
            <a:spAutoFit/>
          </a:bodyPr>
          <a:lstStyle/>
          <a:p>
            <a:pPr marL="12699">
              <a:spcBef>
                <a:spcPts val="129"/>
              </a:spcBef>
            </a:pPr>
            <a:r>
              <a:rPr sz="900" spc="16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16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16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spc="34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59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16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spc="34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16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59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spc="9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DF22B91-A93F-F16F-F27D-5ACB959C2DFE}"/>
              </a:ext>
            </a:extLst>
          </p:cNvPr>
          <p:cNvSpPr/>
          <p:nvPr/>
        </p:nvSpPr>
        <p:spPr>
          <a:xfrm>
            <a:off x="5149850" y="504263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D1951EC-B4CA-D5BC-BC52-729F65D5B1F3}"/>
              </a:ext>
            </a:extLst>
          </p:cNvPr>
          <p:cNvSpPr/>
          <p:nvPr/>
        </p:nvSpPr>
        <p:spPr>
          <a:xfrm>
            <a:off x="5953208" y="10167091"/>
            <a:ext cx="433023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2FEBA53-427D-D5C1-018E-3715F7E1DC17}"/>
              </a:ext>
            </a:extLst>
          </p:cNvPr>
          <p:cNvSpPr/>
          <p:nvPr/>
        </p:nvSpPr>
        <p:spPr>
          <a:xfrm>
            <a:off x="6438115" y="10211599"/>
            <a:ext cx="135255" cy="100331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48C85E6-B611-05DA-BCD1-297D35AD1D74}"/>
              </a:ext>
            </a:extLst>
          </p:cNvPr>
          <p:cNvSpPr/>
          <p:nvPr/>
        </p:nvSpPr>
        <p:spPr>
          <a:xfrm>
            <a:off x="6572502" y="10212987"/>
            <a:ext cx="140970" cy="97791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B6DC5C8C-4109-ECCA-E012-D3990D693266}"/>
              </a:ext>
            </a:extLst>
          </p:cNvPr>
          <p:cNvSpPr/>
          <p:nvPr/>
        </p:nvSpPr>
        <p:spPr>
          <a:xfrm>
            <a:off x="6711546" y="10211596"/>
            <a:ext cx="132715" cy="100331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CB7123C-2EF5-1B13-04A8-FA9F89925C07}"/>
              </a:ext>
            </a:extLst>
          </p:cNvPr>
          <p:cNvSpPr/>
          <p:nvPr/>
        </p:nvSpPr>
        <p:spPr>
          <a:xfrm>
            <a:off x="6851676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9A5EB7E-2733-E686-ACA7-16011BD95460}"/>
              </a:ext>
            </a:extLst>
          </p:cNvPr>
          <p:cNvSpPr/>
          <p:nvPr/>
        </p:nvSpPr>
        <p:spPr>
          <a:xfrm>
            <a:off x="6976510" y="10212847"/>
            <a:ext cx="140335" cy="97791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34769E0E-C499-1B35-0E17-F059B596C2A8}"/>
              </a:ext>
            </a:extLst>
          </p:cNvPr>
          <p:cNvSpPr/>
          <p:nvPr/>
        </p:nvSpPr>
        <p:spPr>
          <a:xfrm>
            <a:off x="381519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7E6735D-02B1-CC2F-75B6-0544533A6F30}"/>
              </a:ext>
            </a:extLst>
          </p:cNvPr>
          <p:cNvSpPr/>
          <p:nvPr/>
        </p:nvSpPr>
        <p:spPr>
          <a:xfrm>
            <a:off x="2863203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A73A089-3E2E-3C59-DAC2-F55E84C8765A}"/>
              </a:ext>
            </a:extLst>
          </p:cNvPr>
          <p:cNvSpPr/>
          <p:nvPr/>
        </p:nvSpPr>
        <p:spPr>
          <a:xfrm>
            <a:off x="1911199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6D2CB52-EF49-8E60-ACD6-C63B2F0848BF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890851C-AC41-8F6D-7AA3-22A6D15C79F0}"/>
              </a:ext>
            </a:extLst>
          </p:cNvPr>
          <p:cNvSpPr/>
          <p:nvPr/>
        </p:nvSpPr>
        <p:spPr>
          <a:xfrm>
            <a:off x="1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F9901090-B9F0-EF06-E83D-5898104188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9" y="70320"/>
            <a:ext cx="1838072" cy="545208"/>
          </a:xfrm>
          <a:prstGeom prst="rect">
            <a:avLst/>
          </a:prstGeom>
        </p:spPr>
      </p:pic>
      <p:sp>
        <p:nvSpPr>
          <p:cNvPr id="4" name="object 21">
            <a:extLst>
              <a:ext uri="{FF2B5EF4-FFF2-40B4-BE49-F238E27FC236}">
                <a16:creationId xmlns:a16="http://schemas.microsoft.com/office/drawing/2014/main" id="{037DDA1C-FE5A-E464-7328-83FA265E617D}"/>
              </a:ext>
            </a:extLst>
          </p:cNvPr>
          <p:cNvSpPr txBox="1"/>
          <p:nvPr/>
        </p:nvSpPr>
        <p:spPr>
          <a:xfrm>
            <a:off x="327058" y="6314632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VERIFICAÇÃO E AVALIAÇÃO TÉCNICA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70CC026-62E1-FF26-DE11-3F23C2747C1B}"/>
              </a:ext>
            </a:extLst>
          </p:cNvPr>
          <p:cNvSpPr txBox="1"/>
          <p:nvPr/>
        </p:nvSpPr>
        <p:spPr>
          <a:xfrm>
            <a:off x="299840" y="6528760"/>
            <a:ext cx="658224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noProof="0" dirty="0">
                <a:latin typeface="Archivo ExtraCondensed"/>
              </a:rPr>
              <a:t>A segurança do sistema depende de inspeções rigorosas e periódicas.</a:t>
            </a:r>
          </a:p>
          <a:p>
            <a:r>
              <a:rPr lang="pt-BR" sz="900" noProof="0" dirty="0">
                <a:latin typeface="Archivo ExtraCondensed"/>
              </a:rPr>
              <a:t>1) O equipamento deve ser inspecionado; 2) Antes de cada utilização, pelo usuário; 3) No máximo a cada 12 meses, por pessoa competente; 4) Os critérios de inspeção previstos no manual do produto devem ser integralmente cumpridos.</a:t>
            </a:r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id="{329E7F86-6A9E-9D9F-F119-3942BA8EA3F7}"/>
              </a:ext>
            </a:extLst>
          </p:cNvPr>
          <p:cNvSpPr txBox="1"/>
          <p:nvPr/>
        </p:nvSpPr>
        <p:spPr>
          <a:xfrm>
            <a:off x="327058" y="7184982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EC281F7-9849-DBF1-DFED-45D32EE21205}"/>
              </a:ext>
            </a:extLst>
          </p:cNvPr>
          <p:cNvSpPr txBox="1"/>
          <p:nvPr/>
        </p:nvSpPr>
        <p:spPr>
          <a:xfrm>
            <a:off x="273050" y="7429256"/>
            <a:ext cx="6591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900" noProof="0" dirty="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</a:p>
        </p:txBody>
      </p:sp>
      <p:sp>
        <p:nvSpPr>
          <p:cNvPr id="38" name="object 21">
            <a:extLst>
              <a:ext uri="{FF2B5EF4-FFF2-40B4-BE49-F238E27FC236}">
                <a16:creationId xmlns:a16="http://schemas.microsoft.com/office/drawing/2014/main" id="{5DFB3D99-1933-2DB8-59B2-2E18933FF187}"/>
              </a:ext>
            </a:extLst>
          </p:cNvPr>
          <p:cNvSpPr txBox="1"/>
          <p:nvPr/>
        </p:nvSpPr>
        <p:spPr>
          <a:xfrm>
            <a:off x="330948" y="7911686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F7F225E-C210-C877-0F1B-4A5F05A179AC}"/>
              </a:ext>
            </a:extLst>
          </p:cNvPr>
          <p:cNvSpPr txBox="1"/>
          <p:nvPr/>
        </p:nvSpPr>
        <p:spPr>
          <a:xfrm>
            <a:off x="274242" y="8156760"/>
            <a:ext cx="654530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noProof="0" dirty="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900" noProof="0" dirty="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900" noProof="0" dirty="0">
                <a:latin typeface="Archivo ExtraCondensed"/>
              </a:rPr>
              <a:t>O equipamento deve ser imediatamente substituído sempre que não atender aos critérios de inspeção estabelecidos no manual do fabricante, independentemente do prazo de validade.</a:t>
            </a:r>
          </a:p>
        </p:txBody>
      </p:sp>
      <p:sp>
        <p:nvSpPr>
          <p:cNvPr id="40" name="object 21">
            <a:extLst>
              <a:ext uri="{FF2B5EF4-FFF2-40B4-BE49-F238E27FC236}">
                <a16:creationId xmlns:a16="http://schemas.microsoft.com/office/drawing/2014/main" id="{E63C30F7-ABC8-72B6-F598-DA578D6BA26C}"/>
              </a:ext>
            </a:extLst>
          </p:cNvPr>
          <p:cNvSpPr txBox="1"/>
          <p:nvPr/>
        </p:nvSpPr>
        <p:spPr>
          <a:xfrm>
            <a:off x="327058" y="1003300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USO/ APLICAÇÃO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870CFE8-C7FA-93F6-BA38-FC62D8A7900E}"/>
              </a:ext>
            </a:extLst>
          </p:cNvPr>
          <p:cNvSpPr txBox="1"/>
          <p:nvPr/>
        </p:nvSpPr>
        <p:spPr>
          <a:xfrm>
            <a:off x="273050" y="1204606"/>
            <a:ext cx="6591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900" noProof="0" dirty="0">
                <a:latin typeface="Archivo ExtraCondensed"/>
              </a:rPr>
              <a:t>Cinturão tipo paraquedista para uso em sistemas de retenção e restrição de quedas em trabalhos em altura.</a:t>
            </a:r>
          </a:p>
          <a:p>
            <a:pPr>
              <a:buNone/>
            </a:pPr>
            <a:r>
              <a:rPr lang="pt-BR" sz="900" noProof="0" dirty="0">
                <a:latin typeface="Archivo ExtraCondensed"/>
              </a:rPr>
              <a:t>Retenção de queda: Composto por cinturão e subsistema de conexão. A força máxima de frenagem não deve exceder 6 </a:t>
            </a:r>
            <a:r>
              <a:rPr lang="pt-BR" sz="900" noProof="0" dirty="0" err="1">
                <a:latin typeface="Archivo ExtraCondensed"/>
              </a:rPr>
              <a:t>kN</a:t>
            </a:r>
            <a:r>
              <a:rPr lang="pt-BR" sz="900" noProof="0" dirty="0">
                <a:latin typeface="Archivo ExtraCondensed"/>
              </a:rPr>
              <a:t>. A conexão deve ser realizada no ponto de ancoragem contra queda do cinturão.</a:t>
            </a:r>
          </a:p>
          <a:p>
            <a:pPr>
              <a:buNone/>
            </a:pPr>
            <a:r>
              <a:rPr lang="pt-BR" sz="900" noProof="0" dirty="0">
                <a:latin typeface="Archivo ExtraCondensed"/>
              </a:rPr>
              <a:t>Restrição de queda: Composto por cinturão e subsistema de restrição, com o objetivo de impedir o acesso a áreas com risco de queda.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892407B-A612-AACE-57B9-226E1570D771}"/>
              </a:ext>
            </a:extLst>
          </p:cNvPr>
          <p:cNvSpPr txBox="1"/>
          <p:nvPr/>
        </p:nvSpPr>
        <p:spPr>
          <a:xfrm>
            <a:off x="273050" y="9017789"/>
            <a:ext cx="67194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noProof="0" dirty="0">
                <a:latin typeface="Archivo ExtraCondensed"/>
              </a:rPr>
              <a:t>Antes da utilização:</a:t>
            </a:r>
            <a:r>
              <a:rPr lang="pt-BR" sz="900" noProof="0" dirty="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43" name="object 21">
            <a:extLst>
              <a:ext uri="{FF2B5EF4-FFF2-40B4-BE49-F238E27FC236}">
                <a16:creationId xmlns:a16="http://schemas.microsoft.com/office/drawing/2014/main" id="{29CEE804-D221-12AD-1553-8AA7F6A1932A}"/>
              </a:ext>
            </a:extLst>
          </p:cNvPr>
          <p:cNvSpPr txBox="1"/>
          <p:nvPr/>
        </p:nvSpPr>
        <p:spPr>
          <a:xfrm>
            <a:off x="327058" y="5316920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CONTATO COM PRODUTOS QUÍMICOS 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A11731C-9D20-DF54-D084-BC237C42A977}"/>
              </a:ext>
            </a:extLst>
          </p:cNvPr>
          <p:cNvSpPr txBox="1"/>
          <p:nvPr/>
        </p:nvSpPr>
        <p:spPr>
          <a:xfrm>
            <a:off x="282554" y="5552058"/>
            <a:ext cx="6553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900" noProof="0" dirty="0">
                <a:latin typeface="Archivo ExtraCondensed"/>
              </a:rPr>
              <a:t>Em caso de exposição a agentes químicos, substâncias corrosivas, solventes ou materiais agressivos, a KSTRONG deve ser consultada, nós avaliaremos os riscos os quais o equipamentos estará sujeito e indicaremos uma solução apropriada para atividade. A continuidade de uso somente poderá ocorrer após avaliação técnica formal, que definirá a necessidade de inspeção adicional, descarte ou substituição do equipamento.</a:t>
            </a:r>
          </a:p>
        </p:txBody>
      </p:sp>
      <p:sp>
        <p:nvSpPr>
          <p:cNvPr id="45" name="object 21">
            <a:extLst>
              <a:ext uri="{FF2B5EF4-FFF2-40B4-BE49-F238E27FC236}">
                <a16:creationId xmlns:a16="http://schemas.microsoft.com/office/drawing/2014/main" id="{1D2B381E-6762-6B8A-6349-E210833DDB55}"/>
              </a:ext>
            </a:extLst>
          </p:cNvPr>
          <p:cNvSpPr txBox="1"/>
          <p:nvPr/>
        </p:nvSpPr>
        <p:spPr>
          <a:xfrm>
            <a:off x="327058" y="2802320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latin typeface="Archivo ExtraCondensed"/>
              </a:rPr>
              <a:t>APÓS UMA QUEDA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5B773D42-05A9-FD38-275D-1BF257E26D2B}"/>
              </a:ext>
            </a:extLst>
          </p:cNvPr>
          <p:cNvSpPr txBox="1"/>
          <p:nvPr/>
        </p:nvSpPr>
        <p:spPr>
          <a:xfrm>
            <a:off x="273050" y="3030920"/>
            <a:ext cx="6591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900" noProof="0" dirty="0">
                <a:latin typeface="Archivo ExtraCondensed"/>
              </a:rPr>
              <a:t>Após qualquer operação, queda ou evento de resgate, o sistema deve passar por inspeção completa obrigatória antes de ser reutilizado.</a:t>
            </a:r>
          </a:p>
          <a:p>
            <a:pPr>
              <a:buNone/>
            </a:pPr>
            <a:r>
              <a:rPr lang="pt-BR" sz="900" noProof="0" dirty="0">
                <a:latin typeface="Archivo ExtraCondensed"/>
              </a:rPr>
              <a:t>Inspecione toda a extensão da fita , verificando cortes, desgaste, abrasão, deformações, e outros. Avalie os componentes metálicos quanto a trincas, deformações, corrosão, desgaste ou sinais de fadiga. Confirme que todas as marcações e identificações estejam íntegras e legíveis.</a:t>
            </a:r>
          </a:p>
        </p:txBody>
      </p:sp>
      <p:sp>
        <p:nvSpPr>
          <p:cNvPr id="47" name="object 21">
            <a:extLst>
              <a:ext uri="{FF2B5EF4-FFF2-40B4-BE49-F238E27FC236}">
                <a16:creationId xmlns:a16="http://schemas.microsoft.com/office/drawing/2014/main" id="{55C4E7AE-A3BE-12A0-8FD0-04FBAD4233E9}"/>
              </a:ext>
            </a:extLst>
          </p:cNvPr>
          <p:cNvSpPr txBox="1"/>
          <p:nvPr/>
        </p:nvSpPr>
        <p:spPr>
          <a:xfrm>
            <a:off x="327058" y="1879611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ADVERSÃO</a:t>
            </a:r>
            <a:endParaRPr lang="pt-BR" sz="900" noProof="0" dirty="0">
              <a:latin typeface="Archivo ExtraCondensed"/>
              <a:cs typeface="Archivo ExtraCondensed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F499A39-A709-B5CE-971B-6D9D5225683D}"/>
              </a:ext>
            </a:extLst>
          </p:cNvPr>
          <p:cNvSpPr txBox="1"/>
          <p:nvPr/>
        </p:nvSpPr>
        <p:spPr>
          <a:xfrm>
            <a:off x="299840" y="2040320"/>
            <a:ext cx="6582249" cy="72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900" kern="100" noProof="0" dirty="0">
                <a:latin typeface="Archivo ExtraCondensed"/>
                <a:ea typeface="Aptos" panose="020B0004020202020204" pitchFamily="34" charset="0"/>
                <a:cs typeface="Times New Roman" panose="02020603050405020304" pitchFamily="18" charset="0"/>
              </a:rPr>
              <a:t>Os CINTURÕES são projetados, testados e homologados exclusivamente para uso com componentes e subsistemas aprovados pela própria KSTRONG. A utilização de itens não homologados compromete a compatibilidade do sistema, pode causar falhas críticas e coloca em risco a segurança do usuário. Para preservar a integridade, o desempenho e a conformidade do sistema de proteção contra quedas, não realize substituições, adaptações ou integrações sem autorização formal da KSTRONG.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46E29E11-7682-23FD-E4F8-27B405D61F8F}"/>
              </a:ext>
            </a:extLst>
          </p:cNvPr>
          <p:cNvSpPr txBox="1"/>
          <p:nvPr/>
        </p:nvSpPr>
        <p:spPr>
          <a:xfrm>
            <a:off x="273050" y="3945320"/>
            <a:ext cx="659175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noProof="0" dirty="0"/>
              <a:t>Realize a limpeza do cinturão tipo paraquedista utilizando água e sabão neutro. Quando necessário, pode ser lavado em máquina com detergente sem alvejante, respeitando a temperatura máxima de 70 °C. Em caso de sujidade ou contaminação, proceda com a higienização adequada para remoção de resíduos.</a:t>
            </a:r>
          </a:p>
          <a:p>
            <a:r>
              <a:rPr lang="pt-BR" sz="900" noProof="0" dirty="0"/>
              <a:t>Após a limpeza, seque o equipamento ao ar, preferencialmente à sombra, ou em máquina com temperatura máxima de 90 °C. Armazene em local seco, protegido e organizado, garantindo sua integridade e disponibilidade para uso.</a:t>
            </a:r>
          </a:p>
        </p:txBody>
      </p:sp>
      <p:sp>
        <p:nvSpPr>
          <p:cNvPr id="50" name="object 21">
            <a:extLst>
              <a:ext uri="{FF2B5EF4-FFF2-40B4-BE49-F238E27FC236}">
                <a16:creationId xmlns:a16="http://schemas.microsoft.com/office/drawing/2014/main" id="{0161FB5C-BF18-AA4B-D23E-D7A3DCD26CA7}"/>
              </a:ext>
            </a:extLst>
          </p:cNvPr>
          <p:cNvSpPr txBox="1"/>
          <p:nvPr/>
        </p:nvSpPr>
        <p:spPr>
          <a:xfrm>
            <a:off x="327058" y="3716720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latin typeface="Archivo ExtraCondensed"/>
              </a:rPr>
              <a:t>HIGIENIZAÇÃO E INSPEÇÃO PÓS-OPERAÇÃO</a:t>
            </a:r>
          </a:p>
        </p:txBody>
      </p:sp>
      <p:sp>
        <p:nvSpPr>
          <p:cNvPr id="51" name="object 21">
            <a:extLst>
              <a:ext uri="{FF2B5EF4-FFF2-40B4-BE49-F238E27FC236}">
                <a16:creationId xmlns:a16="http://schemas.microsoft.com/office/drawing/2014/main" id="{0051E433-C1C9-CFE9-A2B6-B96AB0D8DB99}"/>
              </a:ext>
            </a:extLst>
          </p:cNvPr>
          <p:cNvSpPr txBox="1"/>
          <p:nvPr/>
        </p:nvSpPr>
        <p:spPr>
          <a:xfrm>
            <a:off x="330948" y="4788424"/>
            <a:ext cx="2966302" cy="14747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89" rIns="0" bIns="0" rtlCol="0">
            <a:spAutoFit/>
          </a:bodyPr>
          <a:lstStyle/>
          <a:p>
            <a:pPr marL="121906">
              <a:spcBef>
                <a:spcPts val="70"/>
              </a:spcBef>
            </a:pPr>
            <a:r>
              <a:rPr lang="pt-BR" sz="900" noProof="0" dirty="0">
                <a:latin typeface="Archivo ExtraCondensed"/>
              </a:rPr>
              <a:t>INSTRUÇÕES PARA CONSERTO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6CED3CC0-4707-2C18-AA48-4D6A3E500027}"/>
              </a:ext>
            </a:extLst>
          </p:cNvPr>
          <p:cNvSpPr txBox="1"/>
          <p:nvPr/>
        </p:nvSpPr>
        <p:spPr>
          <a:xfrm>
            <a:off x="274242" y="4961490"/>
            <a:ext cx="65453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900" dirty="0">
                <a:latin typeface="Archivo ExtraCondensed"/>
              </a:rPr>
              <a:t>O produto não tem elementos separáveis e, consequentemente, o fabricante não permite nenhum tipo de conserto no produto.</a:t>
            </a:r>
            <a:endParaRPr lang="pt-BR" sz="900" noProof="0" dirty="0">
              <a:latin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589685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1AC6E2-0628-430F-B9FC-49B3721FC8BD}">
  <ds:schemaRefs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28bbcf7d-9ada-4d97-9fa3-954036468285"/>
    <ds:schemaRef ds:uri="http://schemas.microsoft.com/office/infopath/2007/PartnerControls"/>
    <ds:schemaRef ds:uri="http://schemas.microsoft.com/office/2006/metadata/properties"/>
    <ds:schemaRef ds:uri="a56ee6a7-c0d1-41d9-bf9d-0c53030cb4f9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3CE7DDA-5390-449E-908E-0D60333CBE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65614F-C725-4593-B792-88417A4445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6832</TotalTime>
  <Words>937</Words>
  <Application>Microsoft Office PowerPoint</Application>
  <PresentationFormat>Personalizar</PresentationFormat>
  <Paragraphs>92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Archivo ExtraCondensed</vt:lpstr>
      <vt:lpstr>Archivo ExtraCondensed Thin</vt:lpstr>
      <vt:lpstr>Arial</vt:lpstr>
      <vt:lpstr>Calibri</vt:lpstr>
      <vt:lpstr>Kanit ExtraLight</vt:lpstr>
      <vt:lpstr>Trebuchet MS</vt:lpstr>
      <vt:lpstr>Office Theme</vt:lpstr>
      <vt:lpstr>Cinturão  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lastModifiedBy>Daniel Schu</cp:lastModifiedBy>
  <cp:revision>15</cp:revision>
  <cp:lastPrinted>2026-03-25T18:43:41Z</cp:lastPrinted>
  <dcterms:created xsi:type="dcterms:W3CDTF">2026-03-20T19:13:51Z</dcterms:created>
  <dcterms:modified xsi:type="dcterms:W3CDTF">2026-06-25T12:47:17Z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